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handoutMasterIdLst>
    <p:handoutMasterId r:id="rId25"/>
  </p:handoutMasterIdLst>
  <p:sldIdLst>
    <p:sldId id="256" r:id="rId2"/>
    <p:sldId id="258" r:id="rId3"/>
    <p:sldId id="257" r:id="rId4"/>
    <p:sldId id="259" r:id="rId5"/>
    <p:sldId id="260" r:id="rId6"/>
    <p:sldId id="261" r:id="rId7"/>
    <p:sldId id="262" r:id="rId8"/>
    <p:sldId id="265" r:id="rId9"/>
    <p:sldId id="263" r:id="rId10"/>
    <p:sldId id="264" r:id="rId11"/>
    <p:sldId id="266" r:id="rId12"/>
    <p:sldId id="267" r:id="rId13"/>
    <p:sldId id="277" r:id="rId14"/>
    <p:sldId id="268" r:id="rId15"/>
    <p:sldId id="269" r:id="rId16"/>
    <p:sldId id="270" r:id="rId17"/>
    <p:sldId id="271" r:id="rId18"/>
    <p:sldId id="272" r:id="rId19"/>
    <p:sldId id="273" r:id="rId20"/>
    <p:sldId id="274" r:id="rId21"/>
    <p:sldId id="276" r:id="rId22"/>
    <p:sldId id="275" r:id="rId23"/>
  </p:sldIdLst>
  <p:sldSz cx="9144000" cy="6858000" type="screen4x3"/>
  <p:notesSz cx="6858000" cy="9080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28"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4025"/>
          </a:xfrm>
          <a:prstGeom prst="rect">
            <a:avLst/>
          </a:prstGeom>
        </p:spPr>
        <p:txBody>
          <a:bodyPr vert="horz" lIns="91440" tIns="45720" rIns="91440" bIns="45720" rtlCol="0"/>
          <a:lstStyle>
            <a:lvl1pPr algn="r">
              <a:defRPr sz="1200"/>
            </a:lvl1pPr>
          </a:lstStyle>
          <a:p>
            <a:fld id="{82CE6D4E-D530-4871-8D45-60F583C69B8C}" type="datetimeFigureOut">
              <a:rPr lang="en-US" smtClean="0"/>
              <a:pPr/>
              <a:t>3/12/2017</a:t>
            </a:fld>
            <a:endParaRPr lang="en-US"/>
          </a:p>
        </p:txBody>
      </p:sp>
      <p:sp>
        <p:nvSpPr>
          <p:cNvPr id="4" name="Footer Placeholder 3"/>
          <p:cNvSpPr>
            <a:spLocks noGrp="1"/>
          </p:cNvSpPr>
          <p:nvPr>
            <p:ph type="ftr" sz="quarter" idx="2"/>
          </p:nvPr>
        </p:nvSpPr>
        <p:spPr>
          <a:xfrm>
            <a:off x="0" y="8624888"/>
            <a:ext cx="2971800" cy="4540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24888"/>
            <a:ext cx="2971800" cy="454025"/>
          </a:xfrm>
          <a:prstGeom prst="rect">
            <a:avLst/>
          </a:prstGeom>
        </p:spPr>
        <p:txBody>
          <a:bodyPr vert="horz" lIns="91440" tIns="45720" rIns="91440" bIns="45720" rtlCol="0" anchor="b"/>
          <a:lstStyle>
            <a:lvl1pPr algn="r">
              <a:defRPr sz="1200"/>
            </a:lvl1pPr>
          </a:lstStyle>
          <a:p>
            <a:fld id="{45F8F6B4-3D41-4278-989F-C1F9FB09D20E}" type="slidenum">
              <a:rPr lang="en-US" smtClean="0"/>
              <a:pPr/>
              <a:t>‹#›</a:t>
            </a:fld>
            <a:endParaRPr lang="en-US"/>
          </a:p>
        </p:txBody>
      </p:sp>
    </p:spTree>
    <p:extLst>
      <p:ext uri="{BB962C8B-B14F-4D97-AF65-F5344CB8AC3E}">
        <p14:creationId xmlns:p14="http://schemas.microsoft.com/office/powerpoint/2010/main" val="3181869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4025"/>
          </a:xfrm>
          <a:prstGeom prst="rect">
            <a:avLst/>
          </a:prstGeom>
        </p:spPr>
        <p:txBody>
          <a:bodyPr vert="horz" lIns="91440" tIns="45720" rIns="91440" bIns="45720" rtlCol="0"/>
          <a:lstStyle>
            <a:lvl1pPr algn="r">
              <a:defRPr sz="1200"/>
            </a:lvl1pPr>
          </a:lstStyle>
          <a:p>
            <a:fld id="{004AD131-AB47-41EE-99A4-1DAA57D25660}" type="datetimeFigureOut">
              <a:rPr lang="en-US" smtClean="0"/>
              <a:pPr/>
              <a:t>3/12/2017</a:t>
            </a:fld>
            <a:endParaRPr lang="en-US"/>
          </a:p>
        </p:txBody>
      </p:sp>
      <p:sp>
        <p:nvSpPr>
          <p:cNvPr id="4" name="Slide Image Placeholder 3"/>
          <p:cNvSpPr>
            <a:spLocks noGrp="1" noRot="1" noChangeAspect="1"/>
          </p:cNvSpPr>
          <p:nvPr>
            <p:ph type="sldImg" idx="2"/>
          </p:nvPr>
        </p:nvSpPr>
        <p:spPr>
          <a:xfrm>
            <a:off x="1158875" y="681038"/>
            <a:ext cx="4540250" cy="34051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13238"/>
            <a:ext cx="5486400" cy="40862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4899"/>
            <a:ext cx="2971800" cy="4540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24899"/>
            <a:ext cx="2971800" cy="454025"/>
          </a:xfrm>
          <a:prstGeom prst="rect">
            <a:avLst/>
          </a:prstGeom>
        </p:spPr>
        <p:txBody>
          <a:bodyPr vert="horz" lIns="91440" tIns="45720" rIns="91440" bIns="45720" rtlCol="0" anchor="b"/>
          <a:lstStyle>
            <a:lvl1pPr algn="r">
              <a:defRPr sz="1200"/>
            </a:lvl1pPr>
          </a:lstStyle>
          <a:p>
            <a:fld id="{6917B841-EAB9-4911-8C11-68E58ADF9DE4}" type="slidenum">
              <a:rPr lang="en-US" smtClean="0"/>
              <a:pPr/>
              <a:t>‹#›</a:t>
            </a:fld>
            <a:endParaRPr lang="en-US"/>
          </a:p>
        </p:txBody>
      </p:sp>
    </p:spTree>
    <p:extLst>
      <p:ext uri="{BB962C8B-B14F-4D97-AF65-F5344CB8AC3E}">
        <p14:creationId xmlns:p14="http://schemas.microsoft.com/office/powerpoint/2010/main" val="186869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17B841-EAB9-4911-8C11-68E58ADF9DE4}" type="slidenum">
              <a:rPr lang="en-US" smtClean="0"/>
              <a:pPr/>
              <a:t>3</a:t>
            </a:fld>
            <a:endParaRPr lang="en-US"/>
          </a:p>
        </p:txBody>
      </p:sp>
    </p:spTree>
    <p:extLst>
      <p:ext uri="{BB962C8B-B14F-4D97-AF65-F5344CB8AC3E}">
        <p14:creationId xmlns:p14="http://schemas.microsoft.com/office/powerpoint/2010/main" val="3678419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7B841-EAB9-4911-8C11-68E58ADF9DE4}" type="slidenum">
              <a:rPr lang="en-US" smtClean="0"/>
              <a:pPr/>
              <a:t>21</a:t>
            </a:fld>
            <a:endParaRPr lang="en-US"/>
          </a:p>
        </p:txBody>
      </p:sp>
    </p:spTree>
    <p:extLst>
      <p:ext uri="{BB962C8B-B14F-4D97-AF65-F5344CB8AC3E}">
        <p14:creationId xmlns:p14="http://schemas.microsoft.com/office/powerpoint/2010/main" val="42356260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E06C719-25CA-429C-B68A-6E6E847EB3C3}" type="datetimeFigureOut">
              <a:rPr lang="en-US" smtClean="0"/>
              <a:pPr/>
              <a:t>3/12/2017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F2BA162-B2FE-459B-9B7C-B61D4581F69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06C719-25CA-429C-B68A-6E6E847EB3C3}" type="datetimeFigureOut">
              <a:rPr lang="en-US" smtClean="0"/>
              <a:pPr/>
              <a:t>3/12/2017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BA162-B2FE-459B-9B7C-B61D4581F69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06C719-25CA-429C-B68A-6E6E847EB3C3}" type="datetimeFigureOut">
              <a:rPr lang="en-US" smtClean="0"/>
              <a:pPr/>
              <a:t>3/12/2017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BA162-B2FE-459B-9B7C-B61D4581F69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06C719-25CA-429C-B68A-6E6E847EB3C3}" type="datetimeFigureOut">
              <a:rPr lang="en-US" smtClean="0"/>
              <a:pPr/>
              <a:t>3/12/2017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BA162-B2FE-459B-9B7C-B61D4581F69F}"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E06C719-25CA-429C-B68A-6E6E847EB3C3}" type="datetimeFigureOut">
              <a:rPr lang="en-US" smtClean="0"/>
              <a:pPr/>
              <a:t>3/12/2017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BA162-B2FE-459B-9B7C-B61D4581F69F}"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E06C719-25CA-429C-B68A-6E6E847EB3C3}" type="datetimeFigureOut">
              <a:rPr lang="en-US" smtClean="0"/>
              <a:pPr/>
              <a:t>3/12/2017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2BA162-B2FE-459B-9B7C-B61D4581F69F}"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E06C719-25CA-429C-B68A-6E6E847EB3C3}" type="datetimeFigureOut">
              <a:rPr lang="en-US" smtClean="0"/>
              <a:pPr/>
              <a:t>3/12/2017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2BA162-B2FE-459B-9B7C-B61D4581F69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E06C719-25CA-429C-B68A-6E6E847EB3C3}" type="datetimeFigureOut">
              <a:rPr lang="en-US" smtClean="0"/>
              <a:pPr/>
              <a:t>3/12/2017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2BA162-B2FE-459B-9B7C-B61D4581F69F}"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06C719-25CA-429C-B68A-6E6E847EB3C3}" type="datetimeFigureOut">
              <a:rPr lang="en-US" smtClean="0"/>
              <a:pPr/>
              <a:t>3/12/2017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2BA162-B2FE-459B-9B7C-B61D4581F69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4E06C719-25CA-429C-B68A-6E6E847EB3C3}" type="datetimeFigureOut">
              <a:rPr lang="en-US" smtClean="0"/>
              <a:pPr/>
              <a:t>3/12/2017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2BA162-B2FE-459B-9B7C-B61D4581F69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E06C719-25CA-429C-B68A-6E6E847EB3C3}" type="datetimeFigureOut">
              <a:rPr lang="en-US" smtClean="0"/>
              <a:pPr/>
              <a:t>3/12/2017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F2BA162-B2FE-459B-9B7C-B61D4581F69F}"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E06C719-25CA-429C-B68A-6E6E847EB3C3}" type="datetimeFigureOut">
              <a:rPr lang="en-US" smtClean="0"/>
              <a:pPr/>
              <a:t>3/12/2017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F2BA162-B2FE-459B-9B7C-B61D4581F69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Renaissance</a:t>
            </a:r>
            <a:endParaRPr lang="en-US" dirty="0"/>
          </a:p>
        </p:txBody>
      </p:sp>
      <p:sp>
        <p:nvSpPr>
          <p:cNvPr id="3" name="Subtitle 2"/>
          <p:cNvSpPr>
            <a:spLocks noGrp="1"/>
          </p:cNvSpPr>
          <p:nvPr>
            <p:ph type="subTitle" idx="1"/>
          </p:nvPr>
        </p:nvSpPr>
        <p:spPr/>
        <p:txBody>
          <a:bodyPr/>
          <a:lstStyle/>
          <a:p>
            <a:r>
              <a:rPr lang="en-US" dirty="0" smtClean="0"/>
              <a:t>Chapter 7</a:t>
            </a:r>
            <a:endParaRPr lang="en-US" dirty="0"/>
          </a:p>
        </p:txBody>
      </p:sp>
      <p:pic>
        <p:nvPicPr>
          <p:cNvPr id="1027" name="Picture 3" descr="C:\Documents and Settings\mbaptista\Local Settings\Temporary Internet Files\Content.IE5\R23AEJ2U\MP900442614[1].jpg"/>
          <p:cNvPicPr>
            <a:picLocks noChangeAspect="1" noChangeArrowheads="1"/>
          </p:cNvPicPr>
          <p:nvPr/>
        </p:nvPicPr>
        <p:blipFill>
          <a:blip r:embed="rId2" cstate="print"/>
          <a:srcRect/>
          <a:stretch>
            <a:fillRect/>
          </a:stretch>
        </p:blipFill>
        <p:spPr bwMode="auto">
          <a:xfrm>
            <a:off x="533400" y="2667000"/>
            <a:ext cx="2584450" cy="1725612"/>
          </a:xfrm>
          <a:prstGeom prst="rect">
            <a:avLst/>
          </a:prstGeom>
          <a:noFill/>
        </p:spPr>
      </p:pic>
      <p:pic>
        <p:nvPicPr>
          <p:cNvPr id="1028" name="Picture 4" descr="C:\Documents and Settings\mbaptista\Local Settings\Temporary Internet Files\Content.IE5\Q6QG42W7\MP900442600[1].jpg"/>
          <p:cNvPicPr>
            <a:picLocks noChangeAspect="1" noChangeArrowheads="1"/>
          </p:cNvPicPr>
          <p:nvPr/>
        </p:nvPicPr>
        <p:blipFill>
          <a:blip r:embed="rId3" cstate="print"/>
          <a:srcRect/>
          <a:stretch>
            <a:fillRect/>
          </a:stretch>
        </p:blipFill>
        <p:spPr bwMode="auto">
          <a:xfrm>
            <a:off x="4343400" y="685800"/>
            <a:ext cx="2566987" cy="17367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7010400" cy="4919472"/>
          </a:xfrm>
        </p:spPr>
        <p:txBody>
          <a:bodyPr>
            <a:normAutofit/>
          </a:bodyPr>
          <a:lstStyle/>
          <a:p>
            <a:r>
              <a:rPr lang="en-US" dirty="0" smtClean="0"/>
              <a:t>Marco Polo was a merchant from Venice. He traveled to China and around Europe. </a:t>
            </a:r>
          </a:p>
          <a:p>
            <a:r>
              <a:rPr lang="en-US" dirty="0" smtClean="0"/>
              <a:t>Marco Polo’s book increased European trade with China.</a:t>
            </a:r>
          </a:p>
          <a:p>
            <a:r>
              <a:rPr lang="en-US" dirty="0" err="1" smtClean="0"/>
              <a:t>Niccolo</a:t>
            </a:r>
            <a:r>
              <a:rPr lang="en-US" dirty="0" smtClean="0"/>
              <a:t> </a:t>
            </a:r>
            <a:r>
              <a:rPr lang="en-US" dirty="0" err="1" smtClean="0"/>
              <a:t>Macchiavelli</a:t>
            </a:r>
            <a:r>
              <a:rPr lang="en-US" dirty="0" smtClean="0"/>
              <a:t> was a diplomat from Florence, who wrote </a:t>
            </a:r>
            <a:r>
              <a:rPr lang="en-US" i="1" dirty="0" smtClean="0"/>
              <a:t>The Prince</a:t>
            </a:r>
            <a:r>
              <a:rPr lang="en-US" dirty="0" smtClean="0"/>
              <a:t> in 1513. He said that people were greedy and self-centered, and government should do what is needed to protect their city and stay in power.</a:t>
            </a:r>
          </a:p>
          <a:p>
            <a:endParaRPr lang="en-US" dirty="0"/>
          </a:p>
        </p:txBody>
      </p:sp>
      <p:sp>
        <p:nvSpPr>
          <p:cNvPr id="3" name="Title 2"/>
          <p:cNvSpPr>
            <a:spLocks noGrp="1"/>
          </p:cNvSpPr>
          <p:nvPr>
            <p:ph type="title"/>
          </p:nvPr>
        </p:nvSpPr>
        <p:spPr/>
        <p:txBody>
          <a:bodyPr/>
          <a:lstStyle/>
          <a:p>
            <a:r>
              <a:rPr lang="en-US" dirty="0" smtClean="0"/>
              <a:t>Famous People</a:t>
            </a:r>
            <a:endParaRPr lang="en-US" dirty="0"/>
          </a:p>
        </p:txBody>
      </p:sp>
      <p:pic>
        <p:nvPicPr>
          <p:cNvPr id="2050" name="Picture 2" descr="C:\Documents and Settings\mbaptista\Local Settings\Temporary Internet Files\Content.IE5\Q6CF8M0D\MC900198195[1].wmf"/>
          <p:cNvPicPr>
            <a:picLocks noChangeAspect="1" noChangeArrowheads="1"/>
          </p:cNvPicPr>
          <p:nvPr/>
        </p:nvPicPr>
        <p:blipFill>
          <a:blip r:embed="rId2" cstate="print"/>
          <a:srcRect/>
          <a:stretch>
            <a:fillRect/>
          </a:stretch>
        </p:blipFill>
        <p:spPr bwMode="auto">
          <a:xfrm>
            <a:off x="7239000" y="1219200"/>
            <a:ext cx="1905000" cy="31526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amond(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amond(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diamond(in)">
                                      <p:cBhvr>
                                        <p:cTn id="2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Leonardo </a:t>
            </a:r>
            <a:r>
              <a:rPr lang="en-US" dirty="0" err="1" smtClean="0"/>
              <a:t>da</a:t>
            </a:r>
            <a:r>
              <a:rPr lang="en-US" dirty="0" smtClean="0"/>
              <a:t> Vinci: what did he do?</a:t>
            </a:r>
          </a:p>
          <a:p>
            <a:r>
              <a:rPr lang="en-US" dirty="0" smtClean="0"/>
              <a:t>Dante Alighieri</a:t>
            </a:r>
          </a:p>
          <a:p>
            <a:r>
              <a:rPr lang="en-US" dirty="0" smtClean="0"/>
              <a:t>Johannes Gutenberg: what did he invent?</a:t>
            </a:r>
          </a:p>
          <a:p>
            <a:r>
              <a:rPr lang="en-US" dirty="0" smtClean="0"/>
              <a:t>William Shakespeare</a:t>
            </a:r>
          </a:p>
          <a:p>
            <a:r>
              <a:rPr lang="en-US" dirty="0" smtClean="0"/>
              <a:t>Miguel de Cervantes: what did he write?</a:t>
            </a:r>
          </a:p>
          <a:p>
            <a:r>
              <a:rPr lang="en-US" dirty="0" smtClean="0"/>
              <a:t>Canterbury</a:t>
            </a:r>
          </a:p>
          <a:p>
            <a:r>
              <a:rPr lang="en-US" dirty="0" smtClean="0"/>
              <a:t>Humanism</a:t>
            </a:r>
          </a:p>
          <a:p>
            <a:r>
              <a:rPr lang="en-US" dirty="0" smtClean="0"/>
              <a:t>Vernacular</a:t>
            </a:r>
          </a:p>
          <a:p>
            <a:endParaRPr lang="en-US" dirty="0" smtClean="0"/>
          </a:p>
          <a:p>
            <a:r>
              <a:rPr lang="en-US" dirty="0" smtClean="0"/>
              <a:t>Complete questions 1, 2, 4, and 5 on page 400 of your social studies textbook.</a:t>
            </a:r>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Chapter 7, Section 2 Terms/Questions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67072"/>
          </a:xfrm>
        </p:spPr>
        <p:txBody>
          <a:bodyPr>
            <a:normAutofit/>
          </a:bodyPr>
          <a:lstStyle/>
          <a:p>
            <a:r>
              <a:rPr lang="en-US" dirty="0" smtClean="0"/>
              <a:t>Belief that the individual and human society were important.</a:t>
            </a:r>
          </a:p>
          <a:p>
            <a:r>
              <a:rPr lang="en-US" dirty="0" smtClean="0"/>
              <a:t>Francesco Petrarch was a poet and humanist scholar. He helped build libraries.</a:t>
            </a:r>
          </a:p>
          <a:p>
            <a:r>
              <a:rPr lang="en-US" dirty="0" smtClean="0"/>
              <a:t>Humanist scholars studied math and science.</a:t>
            </a:r>
          </a:p>
          <a:p>
            <a:r>
              <a:rPr lang="en-US" dirty="0" smtClean="0"/>
              <a:t>Humanism is based on Greek and Roman values. </a:t>
            </a:r>
          </a:p>
          <a:p>
            <a:r>
              <a:rPr lang="en-US" dirty="0" smtClean="0"/>
              <a:t>Humanism encouraged men to be active in their cities and achieve great things. </a:t>
            </a:r>
          </a:p>
          <a:p>
            <a:endParaRPr lang="en-US" dirty="0"/>
          </a:p>
        </p:txBody>
      </p:sp>
      <p:sp>
        <p:nvSpPr>
          <p:cNvPr id="3" name="Title 2"/>
          <p:cNvSpPr>
            <a:spLocks noGrp="1"/>
          </p:cNvSpPr>
          <p:nvPr>
            <p:ph type="title"/>
          </p:nvPr>
        </p:nvSpPr>
        <p:spPr/>
        <p:txBody>
          <a:bodyPr/>
          <a:lstStyle/>
          <a:p>
            <a:r>
              <a:rPr lang="en-US" dirty="0" smtClean="0"/>
              <a:t>Humanism</a:t>
            </a:r>
            <a:endParaRPr lang="en-US" dirty="0"/>
          </a:p>
        </p:txBody>
      </p:sp>
      <p:pic>
        <p:nvPicPr>
          <p:cNvPr id="2051" name="Picture 3" descr="C:\Documents and Settings\mbaptista\Local Settings\Temporary Internet Files\Content.IE5\P1B5Z3MQ\MM900336813[1].gif"/>
          <p:cNvPicPr>
            <a:picLocks noChangeAspect="1" noChangeArrowheads="1" noCrop="1"/>
          </p:cNvPicPr>
          <p:nvPr/>
        </p:nvPicPr>
        <p:blipFill>
          <a:blip r:embed="rId2" cstate="print"/>
          <a:srcRect/>
          <a:stretch>
            <a:fillRect/>
          </a:stretch>
        </p:blipFill>
        <p:spPr bwMode="auto">
          <a:xfrm>
            <a:off x="8277225" y="2171700"/>
            <a:ext cx="581025" cy="904875"/>
          </a:xfrm>
          <a:prstGeom prst="rect">
            <a:avLst/>
          </a:prstGeom>
          <a:noFill/>
        </p:spPr>
      </p:pic>
      <p:pic>
        <p:nvPicPr>
          <p:cNvPr id="2052" name="Picture 4" descr="C:\Program Files\Microsoft Office\MEDIA\CAGCAT10\j0234687.gif"/>
          <p:cNvPicPr>
            <a:picLocks noChangeAspect="1" noChangeArrowheads="1" noCrop="1"/>
          </p:cNvPicPr>
          <p:nvPr/>
        </p:nvPicPr>
        <p:blipFill>
          <a:blip r:embed="rId3" cstate="print"/>
          <a:srcRect/>
          <a:stretch>
            <a:fillRect/>
          </a:stretch>
        </p:blipFill>
        <p:spPr bwMode="auto">
          <a:xfrm>
            <a:off x="3810000" y="304800"/>
            <a:ext cx="1747837" cy="102973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checkerboard(across)">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dissolv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dissolv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dissolv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dissolve">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2" presetClass="entr" presetSubtype="0" fill="hold" nodeType="clickEffect">
                                  <p:stCondLst>
                                    <p:cond delay="0"/>
                                  </p:stCondLst>
                                  <p:childTnLst>
                                    <p:set>
                                      <p:cBhvr>
                                        <p:cTn id="36" dur="1" fill="hold">
                                          <p:stCondLst>
                                            <p:cond delay="0"/>
                                          </p:stCondLst>
                                        </p:cTn>
                                        <p:tgtEl>
                                          <p:spTgt spid="2051"/>
                                        </p:tgtEl>
                                        <p:attrNameLst>
                                          <p:attrName>style.visibility</p:attrName>
                                        </p:attrNameLst>
                                      </p:cBhvr>
                                      <p:to>
                                        <p:strVal val="visible"/>
                                      </p:to>
                                    </p:set>
                                    <p:animScale>
                                      <p:cBhvr>
                                        <p:cTn id="37" dur="1000" decel="50000" fill="hold">
                                          <p:stCondLst>
                                            <p:cond delay="0"/>
                                          </p:stCondLst>
                                        </p:cTn>
                                        <p:tgtEl>
                                          <p:spTgt spid="20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2051"/>
                                        </p:tgtEl>
                                        <p:attrNameLst>
                                          <p:attrName>ppt_x</p:attrName>
                                          <p:attrName>ppt_y</p:attrName>
                                        </p:attrNameLst>
                                      </p:cBhvr>
                                    </p:animMotion>
                                    <p:animEffect transition="in" filter="fade">
                                      <p:cBhvr>
                                        <p:cTn id="39"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Leonardo da Vinci was a great scientist and artist. He dissected corpses and was an inventor and engineer.</a:t>
            </a:r>
          </a:p>
          <a:p>
            <a:r>
              <a:rPr lang="en-US" dirty="0"/>
              <a:t>Da Vinci showed intellectual genius and his insightful talent through his sketches and artwork.</a:t>
            </a:r>
          </a:p>
          <a:p>
            <a:endParaRPr lang="en-US" dirty="0"/>
          </a:p>
        </p:txBody>
      </p:sp>
      <p:sp>
        <p:nvSpPr>
          <p:cNvPr id="3" name="Title 2"/>
          <p:cNvSpPr>
            <a:spLocks noGrp="1"/>
          </p:cNvSpPr>
          <p:nvPr>
            <p:ph type="title"/>
          </p:nvPr>
        </p:nvSpPr>
        <p:spPr/>
        <p:txBody>
          <a:bodyPr/>
          <a:lstStyle/>
          <a:p>
            <a:r>
              <a:rPr lang="en-US" dirty="0" smtClean="0"/>
              <a:t>Leonardo </a:t>
            </a:r>
            <a:r>
              <a:rPr lang="en-US" dirty="0" err="1" smtClean="0"/>
              <a:t>DaVinci</a:t>
            </a:r>
            <a:endParaRPr lang="en-US" dirty="0"/>
          </a:p>
        </p:txBody>
      </p:sp>
      <p:pic>
        <p:nvPicPr>
          <p:cNvPr id="4" name="Picture 2" descr="C:\Documents and Settings\mbaptista\Local Settings\Temporary Internet Files\Content.IE5\R23AEJ2U\MC900357367[1].wmf"/>
          <p:cNvPicPr>
            <a:picLocks noChangeAspect="1" noChangeArrowheads="1"/>
          </p:cNvPicPr>
          <p:nvPr/>
        </p:nvPicPr>
        <p:blipFill>
          <a:blip r:embed="rId2" cstate="print"/>
          <a:srcRect/>
          <a:stretch>
            <a:fillRect/>
          </a:stretch>
        </p:blipFill>
        <p:spPr bwMode="auto">
          <a:xfrm>
            <a:off x="5486400" y="109593"/>
            <a:ext cx="1533525" cy="1319420"/>
          </a:xfrm>
          <a:prstGeom prst="rect">
            <a:avLst/>
          </a:prstGeom>
          <a:noFill/>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3733800"/>
            <a:ext cx="3962400" cy="2904935"/>
          </a:xfrm>
          <a:prstGeom prst="rect">
            <a:avLst/>
          </a:prstGeom>
        </p:spPr>
      </p:pic>
    </p:spTree>
    <p:extLst>
      <p:ext uri="{BB962C8B-B14F-4D97-AF65-F5344CB8AC3E}">
        <p14:creationId xmlns:p14="http://schemas.microsoft.com/office/powerpoint/2010/main" val="285542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Advances in cartography (the art of making maps) allowed exploration of new areas of the world.</a:t>
            </a:r>
          </a:p>
          <a:p>
            <a:r>
              <a:rPr lang="en-US" dirty="0" smtClean="0"/>
              <a:t>Many works were written in the vernacular, or everyday language.</a:t>
            </a:r>
          </a:p>
          <a:p>
            <a:r>
              <a:rPr lang="en-US" dirty="0" smtClean="0"/>
              <a:t>Dante Alighieri wrote </a:t>
            </a:r>
            <a:r>
              <a:rPr lang="en-US" i="1" dirty="0" smtClean="0"/>
              <a:t>The Divine Comedy</a:t>
            </a:r>
            <a:r>
              <a:rPr lang="en-US" dirty="0" smtClean="0"/>
              <a:t>, one of the world’s greatest poems. It was written in the vernacular.</a:t>
            </a:r>
          </a:p>
          <a:p>
            <a:r>
              <a:rPr lang="en-US" dirty="0" smtClean="0"/>
              <a:t>Chaucer wrote </a:t>
            </a:r>
            <a:r>
              <a:rPr lang="en-US" i="1" dirty="0" smtClean="0"/>
              <a:t>The Canterbury Tales</a:t>
            </a:r>
            <a:r>
              <a:rPr lang="en-US" dirty="0" smtClean="0"/>
              <a:t>, a famous book.</a:t>
            </a:r>
          </a:p>
          <a:p>
            <a:endParaRPr lang="en-US" dirty="0"/>
          </a:p>
        </p:txBody>
      </p:sp>
      <p:sp>
        <p:nvSpPr>
          <p:cNvPr id="3" name="Title 2"/>
          <p:cNvSpPr>
            <a:spLocks noGrp="1"/>
          </p:cNvSpPr>
          <p:nvPr>
            <p:ph type="title"/>
          </p:nvPr>
        </p:nvSpPr>
        <p:spPr/>
        <p:txBody>
          <a:bodyPr/>
          <a:lstStyle/>
          <a:p>
            <a:r>
              <a:rPr lang="en-US" dirty="0" smtClean="0"/>
              <a:t>Literature and Ideas</a:t>
            </a:r>
            <a:endParaRPr lang="en-US" dirty="0"/>
          </a:p>
        </p:txBody>
      </p:sp>
      <p:pic>
        <p:nvPicPr>
          <p:cNvPr id="1026" name="Picture 2" descr="C:\Documents and Settings\mbaptista\Local Settings\Temporary Internet Files\Content.IE5\K6E4M08T\MC900237268[1].wmf"/>
          <p:cNvPicPr>
            <a:picLocks noChangeAspect="1" noChangeArrowheads="1"/>
          </p:cNvPicPr>
          <p:nvPr/>
        </p:nvPicPr>
        <p:blipFill>
          <a:blip r:embed="rId2" cstate="print"/>
          <a:srcRect/>
          <a:stretch>
            <a:fillRect/>
          </a:stretch>
        </p:blipFill>
        <p:spPr bwMode="auto">
          <a:xfrm>
            <a:off x="5943600" y="228600"/>
            <a:ext cx="2159000" cy="1305413"/>
          </a:xfrm>
          <a:prstGeom prst="rect">
            <a:avLst/>
          </a:prstGeom>
          <a:noFill/>
        </p:spPr>
      </p:pic>
      <p:pic>
        <p:nvPicPr>
          <p:cNvPr id="1028" name="Picture 4" descr="C:\Documents and Settings\mbaptista\Local Settings\Temporary Internet Files\Content.IE5\K6E4M08T\MC900094829[1].wmf"/>
          <p:cNvPicPr>
            <a:picLocks noChangeAspect="1" noChangeArrowheads="1"/>
          </p:cNvPicPr>
          <p:nvPr/>
        </p:nvPicPr>
        <p:blipFill>
          <a:blip r:embed="rId3" cstate="print"/>
          <a:srcRect/>
          <a:stretch>
            <a:fillRect/>
          </a:stretch>
        </p:blipFill>
        <p:spPr bwMode="auto">
          <a:xfrm>
            <a:off x="7239000" y="4970406"/>
            <a:ext cx="1576387" cy="18875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ox(i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diamond(in)">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diamond(in)">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diamond(in)">
                                      <p:cBhvr>
                                        <p:cTn id="27" dur="20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checkerboard(across)">
                                      <p:cBhvr>
                                        <p:cTn id="3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Johannes Gutenberg developed a printing press with movable metal type, so more books could be printed more quickly. This helped spread humanist ideas. </a:t>
            </a:r>
          </a:p>
          <a:p>
            <a:r>
              <a:rPr lang="en-US" dirty="0" smtClean="0"/>
              <a:t>William Shakespeare was the greatest writer of the era.</a:t>
            </a:r>
          </a:p>
          <a:p>
            <a:pPr lvl="1"/>
            <a:r>
              <a:rPr lang="en-US" dirty="0" smtClean="0"/>
              <a:t>Actor and poet</a:t>
            </a:r>
          </a:p>
          <a:p>
            <a:pPr lvl="1"/>
            <a:r>
              <a:rPr lang="en-US" i="1" dirty="0" smtClean="0"/>
              <a:t>Hamlet, Macbeth, Romeo and Juliet, </a:t>
            </a:r>
            <a:r>
              <a:rPr lang="en-US" dirty="0" smtClean="0"/>
              <a:t>and more!</a:t>
            </a:r>
          </a:p>
          <a:p>
            <a:r>
              <a:rPr lang="en-US" dirty="0" smtClean="0"/>
              <a:t>Miguel Cervantes wrote plays and a novel called </a:t>
            </a:r>
            <a:r>
              <a:rPr lang="en-US" i="1" dirty="0" smtClean="0"/>
              <a:t>Don Quixote de la Mancha</a:t>
            </a:r>
            <a:r>
              <a:rPr lang="en-US" dirty="0" smtClean="0"/>
              <a:t>.</a:t>
            </a:r>
          </a:p>
        </p:txBody>
      </p:sp>
      <p:sp>
        <p:nvSpPr>
          <p:cNvPr id="3" name="Title 2"/>
          <p:cNvSpPr>
            <a:spLocks noGrp="1"/>
          </p:cNvSpPr>
          <p:nvPr>
            <p:ph type="title"/>
          </p:nvPr>
        </p:nvSpPr>
        <p:spPr/>
        <p:txBody>
          <a:bodyPr/>
          <a:lstStyle/>
          <a:p>
            <a:r>
              <a:rPr lang="en-US" dirty="0" smtClean="0"/>
              <a:t>More great ideas</a:t>
            </a:r>
            <a:endParaRPr lang="en-US" dirty="0"/>
          </a:p>
        </p:txBody>
      </p:sp>
      <p:pic>
        <p:nvPicPr>
          <p:cNvPr id="2050" name="Picture 2" descr="C:\Documents and Settings\mbaptista\Local Settings\Temporary Internet Files\Content.IE5\Q6QG42W7\MC900037197[1].wmf"/>
          <p:cNvPicPr>
            <a:picLocks noChangeAspect="1" noChangeArrowheads="1"/>
          </p:cNvPicPr>
          <p:nvPr/>
        </p:nvPicPr>
        <p:blipFill>
          <a:blip r:embed="rId2" cstate="print"/>
          <a:srcRect/>
          <a:stretch>
            <a:fillRect/>
          </a:stretch>
        </p:blipFill>
        <p:spPr bwMode="auto">
          <a:xfrm>
            <a:off x="6718300" y="4941888"/>
            <a:ext cx="1366838" cy="16494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dissolv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dissolve">
                                      <p:cBhvr>
                                        <p:cTn id="17" dur="500"/>
                                        <p:tgtEl>
                                          <p:spTgt spid="2">
                                            <p:txEl>
                                              <p:pRg st="1" end="1"/>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dissolve">
                                      <p:cBhvr>
                                        <p:cTn id="20" dur="500"/>
                                        <p:tgtEl>
                                          <p:spTgt spid="2">
                                            <p:txEl>
                                              <p:pRg st="2" end="2"/>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dissolv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dissolve">
                                      <p:cBhvr>
                                        <p:cTn id="2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Complete questions 1, 2, 4, and 5 on page 400 of your social studies textbook.</a:t>
            </a:r>
            <a:endParaRPr lang="en-US" dirty="0"/>
          </a:p>
        </p:txBody>
      </p:sp>
      <p:sp>
        <p:nvSpPr>
          <p:cNvPr id="3" name="Title 2"/>
          <p:cNvSpPr>
            <a:spLocks noGrp="1"/>
          </p:cNvSpPr>
          <p:nvPr>
            <p:ph type="title"/>
          </p:nvPr>
        </p:nvSpPr>
        <p:spPr/>
        <p:txBody>
          <a:bodyPr/>
          <a:lstStyle/>
          <a:p>
            <a:r>
              <a:rPr lang="en-US" dirty="0" smtClean="0"/>
              <a:t>Section 2 Questions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Sandro</a:t>
            </a:r>
            <a:r>
              <a:rPr lang="en-US" dirty="0" smtClean="0"/>
              <a:t> Botticelli</a:t>
            </a:r>
          </a:p>
          <a:p>
            <a:r>
              <a:rPr lang="en-US" dirty="0" smtClean="0"/>
              <a:t>Raphael </a:t>
            </a:r>
            <a:r>
              <a:rPr lang="en-US" dirty="0" err="1" smtClean="0"/>
              <a:t>Sanzio</a:t>
            </a:r>
            <a:endParaRPr lang="en-US" dirty="0" smtClean="0"/>
          </a:p>
          <a:p>
            <a:r>
              <a:rPr lang="en-US" dirty="0" err="1" smtClean="0"/>
              <a:t>Michaelangelo</a:t>
            </a:r>
            <a:r>
              <a:rPr lang="en-US" dirty="0" smtClean="0"/>
              <a:t> </a:t>
            </a:r>
            <a:r>
              <a:rPr lang="en-US" dirty="0" err="1" smtClean="0"/>
              <a:t>Buonarroti</a:t>
            </a:r>
            <a:endParaRPr lang="en-US" dirty="0" smtClean="0"/>
          </a:p>
          <a:p>
            <a:r>
              <a:rPr lang="en-US" dirty="0" smtClean="0"/>
              <a:t>Titian</a:t>
            </a:r>
          </a:p>
          <a:p>
            <a:r>
              <a:rPr lang="en-US" dirty="0" smtClean="0"/>
              <a:t>Jan van Eyck</a:t>
            </a:r>
          </a:p>
          <a:p>
            <a:r>
              <a:rPr lang="en-US" dirty="0" smtClean="0"/>
              <a:t>Albrecht Durer</a:t>
            </a:r>
          </a:p>
          <a:p>
            <a:r>
              <a:rPr lang="en-US" dirty="0" smtClean="0"/>
              <a:t>Chiaroscuro</a:t>
            </a:r>
          </a:p>
          <a:p>
            <a:r>
              <a:rPr lang="en-US" dirty="0" smtClean="0"/>
              <a:t>Fresco</a:t>
            </a:r>
          </a:p>
          <a:p>
            <a:r>
              <a:rPr lang="en-US" dirty="0" smtClean="0"/>
              <a:t>Oil painting</a:t>
            </a:r>
            <a:endParaRPr lang="en-US" dirty="0"/>
          </a:p>
        </p:txBody>
      </p:sp>
      <p:sp>
        <p:nvSpPr>
          <p:cNvPr id="3" name="Title 2"/>
          <p:cNvSpPr>
            <a:spLocks noGrp="1"/>
          </p:cNvSpPr>
          <p:nvPr>
            <p:ph type="title"/>
          </p:nvPr>
        </p:nvSpPr>
        <p:spPr/>
        <p:txBody>
          <a:bodyPr/>
          <a:lstStyle/>
          <a:p>
            <a:r>
              <a:rPr lang="en-US" dirty="0" smtClean="0"/>
              <a:t>Chapter 7, Section 3 Terms</a:t>
            </a:r>
            <a:endParaRPr lang="en-US" dirty="0"/>
          </a:p>
        </p:txBody>
      </p:sp>
      <p:sp>
        <p:nvSpPr>
          <p:cNvPr id="4" name="TextBox 3"/>
          <p:cNvSpPr txBox="1"/>
          <p:nvPr/>
        </p:nvSpPr>
        <p:spPr>
          <a:xfrm>
            <a:off x="5791200" y="1524000"/>
            <a:ext cx="2895600" cy="1015663"/>
          </a:xfrm>
          <a:prstGeom prst="rect">
            <a:avLst/>
          </a:prstGeom>
          <a:noFill/>
        </p:spPr>
        <p:txBody>
          <a:bodyPr wrap="square" rtlCol="0">
            <a:spAutoFit/>
          </a:bodyPr>
          <a:lstStyle/>
          <a:p>
            <a:r>
              <a:rPr lang="en-US" sz="2000" dirty="0" smtClean="0">
                <a:solidFill>
                  <a:srgbClr val="FF0000"/>
                </a:solidFill>
              </a:rPr>
              <a:t>For the people, why are they important? What did they do?</a:t>
            </a:r>
            <a:endParaRPr lang="en-US" sz="2000" dirty="0">
              <a:solidFill>
                <a:srgbClr val="FF0000"/>
              </a:solidFill>
            </a:endParaRPr>
          </a:p>
        </p:txBody>
      </p:sp>
      <p:sp>
        <p:nvSpPr>
          <p:cNvPr id="26" name="TextBox 25"/>
          <p:cNvSpPr txBox="1"/>
          <p:nvPr/>
        </p:nvSpPr>
        <p:spPr>
          <a:xfrm>
            <a:off x="4572000" y="3429000"/>
            <a:ext cx="4267200" cy="1077218"/>
          </a:xfrm>
          <a:prstGeom prst="rect">
            <a:avLst/>
          </a:prstGeom>
          <a:noFill/>
        </p:spPr>
        <p:txBody>
          <a:bodyPr wrap="square" rtlCol="0">
            <a:spAutoFit/>
          </a:bodyPr>
          <a:lstStyle/>
          <a:p>
            <a:r>
              <a:rPr lang="en-US" sz="3200" dirty="0" smtClean="0"/>
              <a:t>Section 3 Questions pg. 413  #1,2,4</a:t>
            </a:r>
            <a:endParaRPr lang="en-US"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5105400" cy="5105400"/>
          </a:xfrm>
        </p:spPr>
        <p:txBody>
          <a:bodyPr>
            <a:normAutofit/>
          </a:bodyPr>
          <a:lstStyle/>
          <a:p>
            <a:r>
              <a:rPr lang="en-US" dirty="0" smtClean="0"/>
              <a:t>Renaissance art:</a:t>
            </a:r>
          </a:p>
          <a:p>
            <a:pPr lvl="1"/>
            <a:r>
              <a:rPr lang="en-US" dirty="0" smtClean="0"/>
              <a:t>Showed people as they would appear in real life</a:t>
            </a:r>
          </a:p>
          <a:p>
            <a:pPr lvl="1"/>
            <a:r>
              <a:rPr lang="en-US" dirty="0" smtClean="0"/>
              <a:t>Tried to show people’s emotions</a:t>
            </a:r>
          </a:p>
          <a:p>
            <a:pPr lvl="1"/>
            <a:r>
              <a:rPr lang="en-US" dirty="0" smtClean="0"/>
              <a:t>New techniques, like perspective (makes it look 3D)</a:t>
            </a:r>
          </a:p>
          <a:p>
            <a:pPr lvl="1"/>
            <a:r>
              <a:rPr lang="en-US" dirty="0" smtClean="0"/>
              <a:t>Used chiaroscuro (creating drama and emotion using light and shadows)</a:t>
            </a:r>
          </a:p>
          <a:p>
            <a:pPr lvl="1"/>
            <a:r>
              <a:rPr lang="en-US" dirty="0" smtClean="0"/>
              <a:t>Used fresco (painting wet plaster with watercolor paint)</a:t>
            </a:r>
          </a:p>
          <a:p>
            <a:endParaRPr lang="en-US" dirty="0"/>
          </a:p>
        </p:txBody>
      </p:sp>
      <p:sp>
        <p:nvSpPr>
          <p:cNvPr id="3" name="Title 2"/>
          <p:cNvSpPr>
            <a:spLocks noGrp="1"/>
          </p:cNvSpPr>
          <p:nvPr>
            <p:ph type="title"/>
          </p:nvPr>
        </p:nvSpPr>
        <p:spPr/>
        <p:txBody>
          <a:bodyPr/>
          <a:lstStyle/>
          <a:p>
            <a:r>
              <a:rPr lang="en-US" dirty="0" smtClean="0"/>
              <a:t>Artists in Renaissance Italy</a:t>
            </a:r>
            <a:endParaRPr lang="en-US" dirty="0"/>
          </a:p>
        </p:txBody>
      </p:sp>
      <p:pic>
        <p:nvPicPr>
          <p:cNvPr id="3075" name="Picture 3" descr="C:\Documents and Settings\mbaptista\Local Settings\Temporary Internet Files\Content.IE5\K6E4M08T\MP900309017[1].jpg"/>
          <p:cNvPicPr>
            <a:picLocks noChangeAspect="1" noChangeArrowheads="1"/>
          </p:cNvPicPr>
          <p:nvPr/>
        </p:nvPicPr>
        <p:blipFill>
          <a:blip r:embed="rId2" cstate="print"/>
          <a:srcRect/>
          <a:stretch>
            <a:fillRect/>
          </a:stretch>
        </p:blipFill>
        <p:spPr bwMode="auto">
          <a:xfrm>
            <a:off x="5791200" y="1752600"/>
            <a:ext cx="2419350" cy="3657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3075"/>
                                        </p:tgtEl>
                                        <p:attrNameLst>
                                          <p:attrName>style.visibility</p:attrName>
                                        </p:attrNameLst>
                                      </p:cBhvr>
                                      <p:to>
                                        <p:strVal val="visible"/>
                                      </p:to>
                                    </p:set>
                                    <p:animEffect transition="in" filter="checkerboard(across)">
                                      <p:cBhvr>
                                        <p:cTn id="33"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Botticelli- fresco artist (wet plaster and watercolors), painted in churches in Italy, and the Sistine Chape</a:t>
            </a:r>
            <a:r>
              <a:rPr lang="en-US" dirty="0"/>
              <a:t>l</a:t>
            </a:r>
            <a:endParaRPr lang="en-US" dirty="0" smtClean="0"/>
          </a:p>
          <a:p>
            <a:r>
              <a:rPr lang="en-US" dirty="0" err="1" smtClean="0"/>
              <a:t>Da</a:t>
            </a:r>
            <a:r>
              <a:rPr lang="en-US" dirty="0" smtClean="0"/>
              <a:t> Vinci- artist (and scientist and inventor), painted </a:t>
            </a:r>
            <a:r>
              <a:rPr lang="en-US" i="1" dirty="0" smtClean="0"/>
              <a:t>The Last Supper, Mona Lisa</a:t>
            </a:r>
            <a:endParaRPr lang="en-US" dirty="0" smtClean="0"/>
          </a:p>
          <a:p>
            <a:r>
              <a:rPr lang="en-US" dirty="0" smtClean="0"/>
              <a:t>Raphael- painted gentle </a:t>
            </a:r>
            <a:r>
              <a:rPr lang="en-US" dirty="0" err="1" smtClean="0"/>
              <a:t>Madonnas</a:t>
            </a:r>
            <a:r>
              <a:rPr lang="en-US" dirty="0" smtClean="0"/>
              <a:t>, </a:t>
            </a:r>
            <a:r>
              <a:rPr lang="en-US" i="1" dirty="0" smtClean="0"/>
              <a:t>School of Athens</a:t>
            </a:r>
            <a:endParaRPr lang="en-US" dirty="0" smtClean="0"/>
          </a:p>
          <a:p>
            <a:r>
              <a:rPr lang="en-US" dirty="0" err="1" smtClean="0"/>
              <a:t>Michaelangelo</a:t>
            </a:r>
            <a:r>
              <a:rPr lang="en-US" dirty="0" smtClean="0"/>
              <a:t>- painted, sculpted, and designed buildings, painted the ceiling of the </a:t>
            </a:r>
            <a:r>
              <a:rPr lang="en-US" dirty="0" err="1" smtClean="0"/>
              <a:t>Sistene</a:t>
            </a:r>
            <a:r>
              <a:rPr lang="en-US" dirty="0" smtClean="0"/>
              <a:t> Chapel in Rome, </a:t>
            </a:r>
            <a:r>
              <a:rPr lang="en-US" i="1" dirty="0" smtClean="0"/>
              <a:t>David</a:t>
            </a:r>
            <a:r>
              <a:rPr lang="en-US" dirty="0" smtClean="0"/>
              <a:t> statue (13 feet tall)</a:t>
            </a:r>
          </a:p>
          <a:p>
            <a:r>
              <a:rPr lang="en-US" dirty="0" smtClean="0"/>
              <a:t>Titian- painted portraits, mythical and religious scenes</a:t>
            </a:r>
          </a:p>
        </p:txBody>
      </p:sp>
      <p:sp>
        <p:nvSpPr>
          <p:cNvPr id="3" name="Title 2"/>
          <p:cNvSpPr>
            <a:spLocks noGrp="1"/>
          </p:cNvSpPr>
          <p:nvPr>
            <p:ph type="title"/>
          </p:nvPr>
        </p:nvSpPr>
        <p:spPr/>
        <p:txBody>
          <a:bodyPr/>
          <a:lstStyle/>
          <a:p>
            <a:r>
              <a:rPr lang="en-US" dirty="0" smtClean="0"/>
              <a:t>Artists and their works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Horizont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371600" y="1143000"/>
          <a:ext cx="6553200" cy="3352800"/>
        </p:xfrm>
        <a:graphic>
          <a:graphicData uri="http://schemas.openxmlformats.org/drawingml/2006/table">
            <a:tbl>
              <a:tblPr firstRow="1" bandRow="1">
                <a:tableStyleId>{5C22544A-7EE6-4342-B048-85BDC9FD1C3A}</a:tableStyleId>
              </a:tblPr>
              <a:tblGrid>
                <a:gridCol w="6553200">
                  <a:extLst>
                    <a:ext uri="{9D8B030D-6E8A-4147-A177-3AD203B41FA5}">
                      <a16:colId xmlns:a16="http://schemas.microsoft.com/office/drawing/2014/main" val="20000"/>
                    </a:ext>
                  </a:extLst>
                </a:gridCol>
              </a:tblGrid>
              <a:tr h="838200">
                <a:tc>
                  <a:txBody>
                    <a:bodyPr/>
                    <a:lstStyle/>
                    <a:p>
                      <a:pPr algn="ctr"/>
                      <a:r>
                        <a:rPr lang="en-US" sz="3200" dirty="0" smtClean="0"/>
                        <a:t>The Renaissance</a:t>
                      </a:r>
                      <a:endParaRPr lang="en-US" sz="3200" dirty="0"/>
                    </a:p>
                  </a:txBody>
                  <a:tcPr anchor="b" anchorCtr="1"/>
                </a:tc>
                <a:extLst>
                  <a:ext uri="{0D108BD9-81ED-4DB2-BD59-A6C34878D82A}">
                    <a16:rowId xmlns:a16="http://schemas.microsoft.com/office/drawing/2014/main" val="10000"/>
                  </a:ext>
                </a:extLst>
              </a:tr>
              <a:tr h="838200">
                <a:tc>
                  <a:txBody>
                    <a:bodyPr/>
                    <a:lstStyle/>
                    <a:p>
                      <a:pPr algn="ctr"/>
                      <a:r>
                        <a:rPr lang="en-US" sz="3200" dirty="0" smtClean="0"/>
                        <a:t>The Renaissance</a:t>
                      </a:r>
                      <a:r>
                        <a:rPr lang="en-US" sz="3200" baseline="0" dirty="0" smtClean="0"/>
                        <a:t> Begins</a:t>
                      </a:r>
                      <a:endParaRPr lang="en-US" sz="3200" dirty="0"/>
                    </a:p>
                  </a:txBody>
                  <a:tcPr anchor="b" anchorCtr="1"/>
                </a:tc>
                <a:extLst>
                  <a:ext uri="{0D108BD9-81ED-4DB2-BD59-A6C34878D82A}">
                    <a16:rowId xmlns:a16="http://schemas.microsoft.com/office/drawing/2014/main" val="10001"/>
                  </a:ext>
                </a:extLst>
              </a:tr>
              <a:tr h="838200">
                <a:tc>
                  <a:txBody>
                    <a:bodyPr/>
                    <a:lstStyle/>
                    <a:p>
                      <a:pPr algn="ctr"/>
                      <a:r>
                        <a:rPr lang="en-US" sz="3200" dirty="0" smtClean="0"/>
                        <a:t>New Ideas and Literature</a:t>
                      </a:r>
                      <a:endParaRPr lang="en-US" sz="3200" dirty="0"/>
                    </a:p>
                  </a:txBody>
                  <a:tcPr anchor="b" anchorCtr="1"/>
                </a:tc>
                <a:extLst>
                  <a:ext uri="{0D108BD9-81ED-4DB2-BD59-A6C34878D82A}">
                    <a16:rowId xmlns:a16="http://schemas.microsoft.com/office/drawing/2014/main" val="10002"/>
                  </a:ext>
                </a:extLst>
              </a:tr>
              <a:tr h="838200">
                <a:tc>
                  <a:txBody>
                    <a:bodyPr/>
                    <a:lstStyle/>
                    <a:p>
                      <a:pPr algn="ctr"/>
                      <a:r>
                        <a:rPr lang="en-US" sz="3200" dirty="0" smtClean="0"/>
                        <a:t>Renaissance</a:t>
                      </a:r>
                      <a:r>
                        <a:rPr lang="en-US" sz="3200" baseline="0" dirty="0" smtClean="0"/>
                        <a:t> Art</a:t>
                      </a:r>
                      <a:endParaRPr lang="en-US" sz="3200" dirty="0"/>
                    </a:p>
                  </a:txBody>
                  <a:tcPr anchor="b" anchorCtr="1"/>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p:txBody>
          <a:bodyPr/>
          <a:lstStyle/>
          <a:p>
            <a:r>
              <a:rPr lang="en-US" dirty="0" err="1" smtClean="0"/>
              <a:t>Foldables</a:t>
            </a:r>
            <a:r>
              <a:rPr lang="en-US" dirty="0" smtClean="0"/>
              <a:t>, pg. 381</a:t>
            </a:r>
            <a:endParaRPr lang="en-US" dirty="0"/>
          </a:p>
        </p:txBody>
      </p:sp>
      <p:sp>
        <p:nvSpPr>
          <p:cNvPr id="5" name="TextBox 4"/>
          <p:cNvSpPr txBox="1"/>
          <p:nvPr/>
        </p:nvSpPr>
        <p:spPr>
          <a:xfrm>
            <a:off x="371475" y="4500562"/>
            <a:ext cx="8763000" cy="1631216"/>
          </a:xfrm>
          <a:prstGeom prst="rect">
            <a:avLst/>
          </a:prstGeom>
          <a:noFill/>
        </p:spPr>
        <p:txBody>
          <a:bodyPr wrap="square" rtlCol="0">
            <a:spAutoFit/>
          </a:bodyPr>
          <a:lstStyle/>
          <a:p>
            <a:r>
              <a:rPr lang="en-US" sz="2000" dirty="0" smtClean="0"/>
              <a:t>For each section, </a:t>
            </a:r>
            <a:r>
              <a:rPr lang="en-US" sz="2000" dirty="0" smtClean="0"/>
              <a:t>write or draw at least five important facts. You can look at pictures, maps, big ideas, vocabulary, articles, etc. You don’t NEED to read everything. Please label your drawings, or write entire ideas on each section. (not just one word info or drawings with no labels). We are PREVIEWING </a:t>
            </a:r>
            <a:r>
              <a:rPr lang="en-US" sz="2000" smtClean="0"/>
              <a:t>this chapter. </a:t>
            </a:r>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066800"/>
            <a:ext cx="8763000" cy="5257800"/>
          </a:xfrm>
        </p:spPr>
        <p:txBody>
          <a:bodyPr>
            <a:normAutofit/>
          </a:bodyPr>
          <a:lstStyle/>
          <a:p>
            <a:pPr>
              <a:buNone/>
            </a:pPr>
            <a:endParaRPr lang="en-US" dirty="0" smtClean="0"/>
          </a:p>
          <a:p>
            <a:r>
              <a:rPr lang="en-US" dirty="0" smtClean="0"/>
              <a:t>Oil painting, started in Flanders, lets artists paint intricate details and surface textures.</a:t>
            </a:r>
          </a:p>
          <a:p>
            <a:r>
              <a:rPr lang="en-US" dirty="0" smtClean="0"/>
              <a:t>Jan Van Eyck- master of oil painting, colors sparkled like jewels or stained glass.</a:t>
            </a:r>
          </a:p>
          <a:p>
            <a:r>
              <a:rPr lang="en-US" dirty="0" smtClean="0"/>
              <a:t>Albrecht Durer- master of perspective and fine detail, and engravings (carving on metal, wood, or stone)</a:t>
            </a:r>
          </a:p>
          <a:p>
            <a:r>
              <a:rPr lang="en-US" dirty="0" smtClean="0"/>
              <a:t>Renaissance reached England in the late 1500’s. This is called the Northern Renaissance.</a:t>
            </a:r>
          </a:p>
          <a:p>
            <a:pPr lvl="1"/>
            <a:r>
              <a:rPr lang="en-US" dirty="0" smtClean="0"/>
              <a:t>Affected writing, theater, printing press helped create more literature</a:t>
            </a:r>
            <a:endParaRPr lang="en-US" dirty="0"/>
          </a:p>
        </p:txBody>
      </p:sp>
      <p:sp>
        <p:nvSpPr>
          <p:cNvPr id="3" name="Title 2"/>
          <p:cNvSpPr>
            <a:spLocks noGrp="1"/>
          </p:cNvSpPr>
          <p:nvPr>
            <p:ph type="title"/>
          </p:nvPr>
        </p:nvSpPr>
        <p:spPr/>
        <p:txBody>
          <a:bodyPr/>
          <a:lstStyle/>
          <a:p>
            <a:r>
              <a:rPr lang="en-US" dirty="0" smtClean="0"/>
              <a:t>Spread of the Renaissance</a:t>
            </a:r>
            <a:endParaRPr lang="en-US" dirty="0"/>
          </a:p>
        </p:txBody>
      </p:sp>
      <p:pic>
        <p:nvPicPr>
          <p:cNvPr id="1026" name="Picture 2" descr="C:\Documents and Settings\mbaptista\Local Settings\Temporary Internet Files\Content.IE5\P1B5Z3MQ\MC900290708[1].wmf"/>
          <p:cNvPicPr>
            <a:picLocks noChangeAspect="1" noChangeArrowheads="1"/>
          </p:cNvPicPr>
          <p:nvPr/>
        </p:nvPicPr>
        <p:blipFill>
          <a:blip r:embed="rId2" cstate="print"/>
          <a:srcRect/>
          <a:stretch>
            <a:fillRect/>
          </a:stretch>
        </p:blipFill>
        <p:spPr bwMode="auto">
          <a:xfrm>
            <a:off x="7239000" y="304800"/>
            <a:ext cx="1752600" cy="11689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heckerboard(across)">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additive="base">
                                        <p:cTn id="1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 calcmode="lin" valueType="num">
                                      <p:cBhvr additive="base">
                                        <p:cTn id="24"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 calcmode="lin" valueType="num">
                                      <p:cBhvr additive="base">
                                        <p:cTn id="30"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 calcmode="lin" valueType="num">
                                      <p:cBhvr additive="base">
                                        <p:cTn id="34"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23386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846772">
                <a:tc>
                  <a:txBody>
                    <a:bodyPr/>
                    <a:lstStyle/>
                    <a:p>
                      <a:r>
                        <a:rPr lang="en-US" sz="3200" dirty="0" smtClean="0"/>
                        <a:t>Artist</a:t>
                      </a:r>
                      <a:endParaRPr lang="en-US" sz="3200" dirty="0"/>
                    </a:p>
                  </a:txBody>
                  <a:tcPr/>
                </a:tc>
                <a:tc>
                  <a:txBody>
                    <a:bodyPr/>
                    <a:lstStyle/>
                    <a:p>
                      <a:r>
                        <a:rPr lang="en-US" sz="3200" dirty="0" smtClean="0"/>
                        <a:t>Technique</a:t>
                      </a:r>
                      <a:endParaRPr lang="en-US" sz="3200" dirty="0"/>
                    </a:p>
                  </a:txBody>
                  <a:tcPr/>
                </a:tc>
                <a:extLst>
                  <a:ext uri="{0D108BD9-81ED-4DB2-BD59-A6C34878D82A}">
                    <a16:rowId xmlns:a16="http://schemas.microsoft.com/office/drawing/2014/main" val="10000"/>
                  </a:ext>
                </a:extLst>
              </a:tr>
              <a:tr h="846772">
                <a:tc>
                  <a:txBody>
                    <a:bodyPr/>
                    <a:lstStyle/>
                    <a:p>
                      <a:r>
                        <a:rPr lang="en-US" sz="2000" dirty="0" smtClean="0"/>
                        <a:t>Leonardo </a:t>
                      </a:r>
                      <a:r>
                        <a:rPr lang="en-US" sz="2000" dirty="0" err="1" smtClean="0"/>
                        <a:t>da</a:t>
                      </a:r>
                      <a:r>
                        <a:rPr lang="en-US" sz="2000" baseline="0" dirty="0" smtClean="0"/>
                        <a:t> Vinci</a:t>
                      </a:r>
                      <a:endParaRPr lang="en-US" sz="2000" dirty="0"/>
                    </a:p>
                  </a:txBody>
                  <a:tcPr/>
                </a:tc>
                <a:tc>
                  <a:txBody>
                    <a:bodyPr/>
                    <a:lstStyle/>
                    <a:p>
                      <a:endParaRPr lang="en-US"/>
                    </a:p>
                  </a:txBody>
                  <a:tcPr/>
                </a:tc>
                <a:extLst>
                  <a:ext uri="{0D108BD9-81ED-4DB2-BD59-A6C34878D82A}">
                    <a16:rowId xmlns:a16="http://schemas.microsoft.com/office/drawing/2014/main" val="10001"/>
                  </a:ext>
                </a:extLst>
              </a:tr>
              <a:tr h="846772">
                <a:tc>
                  <a:txBody>
                    <a:bodyPr/>
                    <a:lstStyle/>
                    <a:p>
                      <a:r>
                        <a:rPr lang="en-US" sz="2000" dirty="0" smtClean="0"/>
                        <a:t>Michelangelo</a:t>
                      </a:r>
                    </a:p>
                  </a:txBody>
                  <a:tcPr/>
                </a:tc>
                <a:tc>
                  <a:txBody>
                    <a:bodyPr/>
                    <a:lstStyle/>
                    <a:p>
                      <a:endParaRPr lang="en-US" dirty="0"/>
                    </a:p>
                  </a:txBody>
                  <a:tcPr/>
                </a:tc>
                <a:extLst>
                  <a:ext uri="{0D108BD9-81ED-4DB2-BD59-A6C34878D82A}">
                    <a16:rowId xmlns:a16="http://schemas.microsoft.com/office/drawing/2014/main" val="10002"/>
                  </a:ext>
                </a:extLst>
              </a:tr>
              <a:tr h="846772">
                <a:tc>
                  <a:txBody>
                    <a:bodyPr/>
                    <a:lstStyle/>
                    <a:p>
                      <a:r>
                        <a:rPr lang="en-US" sz="2000" dirty="0" smtClean="0"/>
                        <a:t>Jan Van Eyck</a:t>
                      </a:r>
                      <a:endParaRPr lang="en-US" sz="2000" dirty="0"/>
                    </a:p>
                  </a:txBody>
                  <a:tcPr/>
                </a:tc>
                <a:tc>
                  <a:txBody>
                    <a:bodyPr/>
                    <a:lstStyle/>
                    <a:p>
                      <a:endParaRPr lang="en-US" dirty="0"/>
                    </a:p>
                  </a:txBody>
                  <a:tcPr/>
                </a:tc>
                <a:extLst>
                  <a:ext uri="{0D108BD9-81ED-4DB2-BD59-A6C34878D82A}">
                    <a16:rowId xmlns:a16="http://schemas.microsoft.com/office/drawing/2014/main" val="10003"/>
                  </a:ext>
                </a:extLst>
              </a:tr>
              <a:tr h="846772">
                <a:tc>
                  <a:txBody>
                    <a:bodyPr/>
                    <a:lstStyle/>
                    <a:p>
                      <a:r>
                        <a:rPr lang="en-US" sz="2000" dirty="0" smtClean="0"/>
                        <a:t>Albrecht Durer</a:t>
                      </a:r>
                      <a:endParaRPr lang="en-US" sz="2000"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3" name="Title 2"/>
          <p:cNvSpPr>
            <a:spLocks noGrp="1"/>
          </p:cNvSpPr>
          <p:nvPr>
            <p:ph type="title"/>
          </p:nvPr>
        </p:nvSpPr>
        <p:spPr/>
        <p:txBody>
          <a:bodyPr/>
          <a:lstStyle/>
          <a:p>
            <a:r>
              <a:rPr lang="en-US" dirty="0" smtClean="0"/>
              <a:t>Artists and their Techniques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Complete questions 1,2, and 4 on pg. 413</a:t>
            </a:r>
            <a:endParaRPr lang="en-US" dirty="0"/>
          </a:p>
        </p:txBody>
      </p:sp>
      <p:sp>
        <p:nvSpPr>
          <p:cNvPr id="3" name="Title 2"/>
          <p:cNvSpPr>
            <a:spLocks noGrp="1"/>
          </p:cNvSpPr>
          <p:nvPr>
            <p:ph type="title"/>
          </p:nvPr>
        </p:nvSpPr>
        <p:spPr/>
        <p:txBody>
          <a:bodyPr/>
          <a:lstStyle/>
          <a:p>
            <a:r>
              <a:rPr lang="en-US" dirty="0" smtClean="0"/>
              <a:t>Section 3 Questions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0"/>
            <a:ext cx="8229600" cy="5105400"/>
          </a:xfrm>
        </p:spPr>
        <p:txBody>
          <a:bodyPr>
            <a:normAutofit lnSpcReduction="10000"/>
          </a:bodyPr>
          <a:lstStyle/>
          <a:p>
            <a:r>
              <a:rPr lang="en-US" dirty="0" smtClean="0"/>
              <a:t>Florence- where was it and why was it important?</a:t>
            </a:r>
          </a:p>
          <a:p>
            <a:r>
              <a:rPr lang="en-US" dirty="0" smtClean="0"/>
              <a:t>Venice- why was it important and what was the head of state called?</a:t>
            </a:r>
          </a:p>
          <a:p>
            <a:r>
              <a:rPr lang="en-US" dirty="0" smtClean="0"/>
              <a:t>Marco Polo- what did he write?</a:t>
            </a:r>
          </a:p>
          <a:p>
            <a:r>
              <a:rPr lang="en-US" dirty="0" smtClean="0"/>
              <a:t>Medici</a:t>
            </a:r>
          </a:p>
          <a:p>
            <a:r>
              <a:rPr lang="en-US" dirty="0" err="1" smtClean="0"/>
              <a:t>Niccolo</a:t>
            </a:r>
            <a:r>
              <a:rPr lang="en-US" dirty="0" smtClean="0"/>
              <a:t> Machiavelli- what did he write?</a:t>
            </a:r>
          </a:p>
          <a:p>
            <a:r>
              <a:rPr lang="en-US" dirty="0" smtClean="0"/>
              <a:t>Renaissance</a:t>
            </a:r>
          </a:p>
          <a:p>
            <a:r>
              <a:rPr lang="en-US" dirty="0" smtClean="0"/>
              <a:t>Secular</a:t>
            </a:r>
          </a:p>
          <a:p>
            <a:r>
              <a:rPr lang="en-US" dirty="0" smtClean="0"/>
              <a:t>Doge</a:t>
            </a:r>
          </a:p>
          <a:p>
            <a:r>
              <a:rPr lang="en-US" dirty="0" smtClean="0"/>
              <a:t>Diplomacy</a:t>
            </a:r>
          </a:p>
          <a:p>
            <a:r>
              <a:rPr lang="en-US" dirty="0" smtClean="0"/>
              <a:t>Florin (not in bold)</a:t>
            </a:r>
          </a:p>
          <a:p>
            <a:endParaRPr lang="en-US" dirty="0"/>
          </a:p>
        </p:txBody>
      </p:sp>
      <p:sp>
        <p:nvSpPr>
          <p:cNvPr id="2" name="Title 1"/>
          <p:cNvSpPr>
            <a:spLocks noGrp="1"/>
          </p:cNvSpPr>
          <p:nvPr>
            <p:ph type="title"/>
          </p:nvPr>
        </p:nvSpPr>
        <p:spPr>
          <a:xfrm>
            <a:off x="457200" y="228600"/>
            <a:ext cx="8229600" cy="1143000"/>
          </a:xfrm>
        </p:spPr>
        <p:txBody>
          <a:bodyPr/>
          <a:lstStyle/>
          <a:p>
            <a:r>
              <a:rPr lang="en-US" dirty="0" smtClean="0"/>
              <a:t>Chapter 7, Section 1 Terms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624078" indent="-514350">
              <a:buFont typeface="+mj-lt"/>
              <a:buAutoNum type="arabicPeriod"/>
            </a:pPr>
            <a:r>
              <a:rPr lang="en-US" dirty="0" smtClean="0"/>
              <a:t>Renaissance means “rebirth.”  This was a period of interest in art and learning.</a:t>
            </a:r>
          </a:p>
          <a:p>
            <a:pPr marL="624078" indent="-514350">
              <a:buFont typeface="+mj-lt"/>
              <a:buAutoNum type="arabicPeriod"/>
            </a:pPr>
            <a:r>
              <a:rPr lang="en-US" dirty="0" smtClean="0"/>
              <a:t>Secular means that people were more interested in the world than in religion and getting into heaven.</a:t>
            </a:r>
          </a:p>
          <a:p>
            <a:pPr marL="624078" indent="-514350">
              <a:buFont typeface="+mj-lt"/>
              <a:buAutoNum type="arabicPeriod"/>
            </a:pPr>
            <a:r>
              <a:rPr lang="en-US" dirty="0" smtClean="0"/>
              <a:t>The Italian city states grew wealthy because of trade.  Most had coastlines (peninsula) and ports where ships could dock.</a:t>
            </a:r>
          </a:p>
          <a:p>
            <a:pPr marL="624078" indent="-514350">
              <a:buFont typeface="+mj-lt"/>
              <a:buAutoNum type="arabicPeriod"/>
            </a:pPr>
            <a:r>
              <a:rPr lang="en-US" dirty="0" smtClean="0"/>
              <a:t>Italy was the center of the Roman Empire and ruins and art surrounded them.  By the 1300s Italy's cities were wealthy and could pay painters, sculptors, and architects to create new works of art.  Small city states like Florence and Venice competed with each other to bring fame.</a:t>
            </a:r>
            <a:endParaRPr lang="en-US" dirty="0"/>
          </a:p>
        </p:txBody>
      </p:sp>
      <p:sp>
        <p:nvSpPr>
          <p:cNvPr id="2" name="Title 1"/>
          <p:cNvSpPr>
            <a:spLocks noGrp="1"/>
          </p:cNvSpPr>
          <p:nvPr>
            <p:ph type="title"/>
          </p:nvPr>
        </p:nvSpPr>
        <p:spPr/>
        <p:txBody>
          <a:bodyPr>
            <a:normAutofit fontScale="90000"/>
          </a:bodyPr>
          <a:lstStyle/>
          <a:p>
            <a:r>
              <a:rPr lang="en-US" dirty="0" smtClean="0"/>
              <a:t>Answers to Section 1 questions: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indent="-514350">
              <a:buAutoNum type="arabicPeriod" startAt="5"/>
            </a:pPr>
            <a:r>
              <a:rPr lang="en-US" dirty="0" smtClean="0"/>
              <a:t>Marco Polo’s book increased interest in China and made many people want to buy China’s goods.</a:t>
            </a:r>
          </a:p>
          <a:p>
            <a:pPr marL="624078" indent="-514350">
              <a:buAutoNum type="arabicPeriod" startAt="5"/>
            </a:pPr>
            <a:r>
              <a:rPr lang="en-US" dirty="0" smtClean="0"/>
              <a:t>Machiavelli claimed that people were greedy and self-centered.  He believed rulers should not try to be good, but they should do whatever they needed to keep power and protect their city.  This included killing and lying.</a:t>
            </a:r>
            <a:endParaRPr lang="en-US" dirty="0"/>
          </a:p>
        </p:txBody>
      </p:sp>
      <p:sp>
        <p:nvSpPr>
          <p:cNvPr id="3" name="Title 2"/>
          <p:cNvSpPr>
            <a:spLocks noGrp="1"/>
          </p:cNvSpPr>
          <p:nvPr>
            <p:ph type="title"/>
          </p:nvPr>
        </p:nvSpPr>
        <p:spPr/>
        <p:txBody>
          <a:bodyPr/>
          <a:lstStyle/>
          <a:p>
            <a:r>
              <a:rPr lang="en-US" dirty="0" smtClean="0"/>
              <a:t>Continued: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Renaissance means “rebirth”</a:t>
            </a:r>
          </a:p>
          <a:p>
            <a:r>
              <a:rPr lang="en-US" dirty="0" smtClean="0"/>
              <a:t>1350-1550 are called the Renaissance because of a renewed interest in art and learning.</a:t>
            </a:r>
          </a:p>
          <a:p>
            <a:r>
              <a:rPr lang="en-US" dirty="0" smtClean="0"/>
              <a:t>Stressed strength of the individual.</a:t>
            </a:r>
          </a:p>
          <a:p>
            <a:r>
              <a:rPr lang="en-US" dirty="0" smtClean="0"/>
              <a:t>People became more secular, or focused on this world.</a:t>
            </a:r>
          </a:p>
          <a:p>
            <a:endParaRPr lang="en-US" dirty="0" smtClean="0"/>
          </a:p>
        </p:txBody>
      </p:sp>
      <p:sp>
        <p:nvSpPr>
          <p:cNvPr id="3" name="Title 2"/>
          <p:cNvSpPr>
            <a:spLocks noGrp="1"/>
          </p:cNvSpPr>
          <p:nvPr>
            <p:ph type="title"/>
          </p:nvPr>
        </p:nvSpPr>
        <p:spPr/>
        <p:txBody>
          <a:bodyPr>
            <a:normAutofit/>
          </a:bodyPr>
          <a:lstStyle/>
          <a:p>
            <a:r>
              <a:rPr lang="en-US" dirty="0" smtClean="0"/>
              <a:t>The Italian Renaissance (1.1)</a:t>
            </a:r>
            <a:endParaRPr lang="en-US" dirty="0"/>
          </a:p>
        </p:txBody>
      </p:sp>
      <p:pic>
        <p:nvPicPr>
          <p:cNvPr id="5" name="Picture 4" descr="ren 1.jpg"/>
          <p:cNvPicPr>
            <a:picLocks noChangeAspect="1"/>
          </p:cNvPicPr>
          <p:nvPr/>
        </p:nvPicPr>
        <p:blipFill>
          <a:blip r:embed="rId2" cstate="print"/>
          <a:stretch>
            <a:fillRect/>
          </a:stretch>
        </p:blipFill>
        <p:spPr>
          <a:xfrm>
            <a:off x="3048000" y="4267200"/>
            <a:ext cx="3282462" cy="2438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ox(i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ox(i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i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4350" y="1388364"/>
            <a:ext cx="8229600" cy="4995672"/>
          </a:xfrm>
        </p:spPr>
        <p:txBody>
          <a:bodyPr>
            <a:normAutofit lnSpcReduction="10000"/>
          </a:bodyPr>
          <a:lstStyle/>
          <a:p>
            <a:r>
              <a:rPr lang="en-US" dirty="0" smtClean="0"/>
              <a:t>Italy was divided into city-states.</a:t>
            </a:r>
          </a:p>
          <a:p>
            <a:r>
              <a:rPr lang="en-US" dirty="0" smtClean="0"/>
              <a:t>Florence, Venice, Genoa, Milan, and Rome</a:t>
            </a:r>
          </a:p>
          <a:p>
            <a:r>
              <a:rPr lang="en-US" dirty="0" smtClean="0"/>
              <a:t>City-States became wealthy through trade.</a:t>
            </a:r>
          </a:p>
          <a:p>
            <a:r>
              <a:rPr lang="en-US" dirty="0" smtClean="0"/>
              <a:t>They competed with each other, and wanted artists to produce works that increased their fame. </a:t>
            </a:r>
          </a:p>
          <a:p>
            <a:r>
              <a:rPr lang="en-US" dirty="0" smtClean="0"/>
              <a:t>City-States became wealthy because:</a:t>
            </a:r>
          </a:p>
          <a:p>
            <a:pPr lvl="1"/>
            <a:r>
              <a:rPr lang="en-US" dirty="0" smtClean="0"/>
              <a:t>Most of them had ports (for trading)</a:t>
            </a:r>
          </a:p>
          <a:p>
            <a:pPr lvl="1"/>
            <a:r>
              <a:rPr lang="en-US" dirty="0" smtClean="0"/>
              <a:t>Many skilled artisans lived in them</a:t>
            </a:r>
          </a:p>
          <a:p>
            <a:pPr lvl="1"/>
            <a:r>
              <a:rPr lang="en-US" dirty="0" smtClean="0"/>
              <a:t>The Silk Road was protected by the Mongols</a:t>
            </a:r>
          </a:p>
          <a:p>
            <a:r>
              <a:rPr lang="en-US" dirty="0" smtClean="0"/>
              <a:t>Italian City-States were run by a powerful, wealthy ruler or family.</a:t>
            </a:r>
          </a:p>
        </p:txBody>
      </p:sp>
      <p:sp>
        <p:nvSpPr>
          <p:cNvPr id="3" name="Title 2"/>
          <p:cNvSpPr>
            <a:spLocks noGrp="1"/>
          </p:cNvSpPr>
          <p:nvPr>
            <p:ph type="title"/>
          </p:nvPr>
        </p:nvSpPr>
        <p:spPr/>
        <p:txBody>
          <a:bodyPr/>
          <a:lstStyle/>
          <a:p>
            <a:r>
              <a:rPr lang="en-US" dirty="0" smtClean="0"/>
              <a:t>Italian City-States</a:t>
            </a:r>
            <a:endParaRPr lang="en-US" dirty="0"/>
          </a:p>
        </p:txBody>
      </p:sp>
      <p:pic>
        <p:nvPicPr>
          <p:cNvPr id="3078" name="Picture 6" descr="C:\Documents and Settings\mbaptista\Local Settings\Temporary Internet Files\Content.IE5\Q6QG42W7\MC900433600[1].wmf"/>
          <p:cNvPicPr>
            <a:picLocks noChangeAspect="1" noChangeArrowheads="1"/>
          </p:cNvPicPr>
          <p:nvPr/>
        </p:nvPicPr>
        <p:blipFill>
          <a:blip r:embed="rId2" cstate="print"/>
          <a:srcRect/>
          <a:stretch>
            <a:fillRect/>
          </a:stretch>
        </p:blipFill>
        <p:spPr bwMode="auto">
          <a:xfrm>
            <a:off x="7239000" y="228600"/>
            <a:ext cx="1504950" cy="1827212"/>
          </a:xfrm>
          <a:prstGeom prst="rect">
            <a:avLst/>
          </a:prstGeom>
          <a:noFill/>
        </p:spPr>
      </p:pic>
      <p:pic>
        <p:nvPicPr>
          <p:cNvPr id="3079" name="Picture 7" descr="C:\Documents and Settings\mbaptista\Local Settings\Temporary Internet Files\Content.IE5\A0I991O5\MP900362708[1].jpg"/>
          <p:cNvPicPr>
            <a:picLocks noChangeAspect="1" noChangeArrowheads="1"/>
          </p:cNvPicPr>
          <p:nvPr/>
        </p:nvPicPr>
        <p:blipFill>
          <a:blip r:embed="rId3" cstate="print"/>
          <a:srcRect/>
          <a:stretch>
            <a:fillRect/>
          </a:stretch>
        </p:blipFill>
        <p:spPr bwMode="auto">
          <a:xfrm>
            <a:off x="7391400" y="3886200"/>
            <a:ext cx="1600200" cy="10640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Scale>
                                      <p:cBhvr>
                                        <p:cTn id="7" dur="1000" decel="50000" fill="hold">
                                          <p:stCondLst>
                                            <p:cond delay="0"/>
                                          </p:stCondLst>
                                        </p:cTn>
                                        <p:tgtEl>
                                          <p:spTgt spid="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xEl>
                                              <p:pRg st="0" end="0"/>
                                            </p:txEl>
                                          </p:spTgt>
                                        </p:tgtEl>
                                        <p:attrNameLst>
                                          <p:attrName>ppt_x</p:attrName>
                                          <p:attrName>ppt_y</p:attrName>
                                        </p:attrNameLst>
                                      </p:cBhvr>
                                    </p:animMotion>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Scale>
                                      <p:cBhvr>
                                        <p:cTn id="14" dur="1000" decel="50000" fill="hold">
                                          <p:stCondLst>
                                            <p:cond delay="0"/>
                                          </p:stCondLst>
                                        </p:cTn>
                                        <p:tgtEl>
                                          <p:spTgt spid="2">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
                                            <p:txEl>
                                              <p:pRg st="1" end="1"/>
                                            </p:txEl>
                                          </p:spTgt>
                                        </p:tgtEl>
                                        <p:attrNameLst>
                                          <p:attrName>ppt_x</p:attrName>
                                          <p:attrName>ppt_y</p:attrName>
                                        </p:attrNameLst>
                                      </p:cBhvr>
                                    </p:animMotion>
                                    <p:animEffect transition="in" filter="fade">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Scale>
                                      <p:cBhvr>
                                        <p:cTn id="21" dur="1000" decel="50000" fill="hold">
                                          <p:stCondLst>
                                            <p:cond delay="0"/>
                                          </p:stCondLst>
                                        </p:cTn>
                                        <p:tgtEl>
                                          <p:spTgt spid="2">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
                                            <p:txEl>
                                              <p:pRg st="2" end="2"/>
                                            </p:txEl>
                                          </p:spTgt>
                                        </p:tgtEl>
                                        <p:attrNameLst>
                                          <p:attrName>ppt_x</p:attrName>
                                          <p:attrName>ppt_y</p:attrName>
                                        </p:attrNameLst>
                                      </p:cBhvr>
                                    </p:animMotion>
                                    <p:animEffect transition="in" filter="fade">
                                      <p:cBhvr>
                                        <p:cTn id="23" dur="10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Scale>
                                      <p:cBhvr>
                                        <p:cTn id="28" dur="1000" decel="50000" fill="hold">
                                          <p:stCondLst>
                                            <p:cond delay="0"/>
                                          </p:stCondLst>
                                        </p:cTn>
                                        <p:tgtEl>
                                          <p:spTgt spid="2">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2">
                                            <p:txEl>
                                              <p:pRg st="3" end="3"/>
                                            </p:txEl>
                                          </p:spTgt>
                                        </p:tgtEl>
                                        <p:attrNameLst>
                                          <p:attrName>ppt_x</p:attrName>
                                          <p:attrName>ppt_y</p:attrName>
                                        </p:attrNameLst>
                                      </p:cBhvr>
                                    </p:animMotion>
                                    <p:animEffect transition="in" filter="fade">
                                      <p:cBhvr>
                                        <p:cTn id="30" dur="10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Scale>
                                      <p:cBhvr>
                                        <p:cTn id="35" dur="1000" decel="50000" fill="hold">
                                          <p:stCondLst>
                                            <p:cond delay="0"/>
                                          </p:stCondLst>
                                        </p:cTn>
                                        <p:tgtEl>
                                          <p:spTgt spid="2">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2">
                                            <p:txEl>
                                              <p:pRg st="4" end="4"/>
                                            </p:txEl>
                                          </p:spTgt>
                                        </p:tgtEl>
                                        <p:attrNameLst>
                                          <p:attrName>ppt_x</p:attrName>
                                          <p:attrName>ppt_y</p:attrName>
                                        </p:attrNameLst>
                                      </p:cBhvr>
                                    </p:animMotion>
                                    <p:animEffect transition="in" filter="fade">
                                      <p:cBhvr>
                                        <p:cTn id="37" dur="1000"/>
                                        <p:tgtEl>
                                          <p:spTgt spid="2">
                                            <p:txEl>
                                              <p:pRg st="4" end="4"/>
                                            </p:txEl>
                                          </p:spTgt>
                                        </p:tgtEl>
                                      </p:cBhvr>
                                    </p:animEffect>
                                  </p:childTnLst>
                                </p:cTn>
                              </p:par>
                              <p:par>
                                <p:cTn id="38" presetID="52" presetClass="entr" presetSubtype="0" fill="hold" grpId="0" nodeType="with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Scale>
                                      <p:cBhvr>
                                        <p:cTn id="40" dur="1000" decel="50000" fill="hold">
                                          <p:stCondLst>
                                            <p:cond delay="0"/>
                                          </p:stCondLst>
                                        </p:cTn>
                                        <p:tgtEl>
                                          <p:spTgt spid="2">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2">
                                            <p:txEl>
                                              <p:pRg st="5" end="5"/>
                                            </p:txEl>
                                          </p:spTgt>
                                        </p:tgtEl>
                                        <p:attrNameLst>
                                          <p:attrName>ppt_x</p:attrName>
                                          <p:attrName>ppt_y</p:attrName>
                                        </p:attrNameLst>
                                      </p:cBhvr>
                                    </p:animMotion>
                                    <p:animEffect transition="in" filter="fade">
                                      <p:cBhvr>
                                        <p:cTn id="42" dur="1000"/>
                                        <p:tgtEl>
                                          <p:spTgt spid="2">
                                            <p:txEl>
                                              <p:pRg st="5" end="5"/>
                                            </p:txEl>
                                          </p:spTgt>
                                        </p:tgtEl>
                                      </p:cBhvr>
                                    </p:animEffect>
                                  </p:childTnLst>
                                </p:cTn>
                              </p:par>
                              <p:par>
                                <p:cTn id="43" presetID="52" presetClass="entr" presetSubtype="0" fill="hold" grpId="0" nodeType="with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animScale>
                                      <p:cBhvr>
                                        <p:cTn id="45" dur="1000" decel="50000" fill="hold">
                                          <p:stCondLst>
                                            <p:cond delay="0"/>
                                          </p:stCondLst>
                                        </p:cTn>
                                        <p:tgtEl>
                                          <p:spTgt spid="2">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2">
                                            <p:txEl>
                                              <p:pRg st="6" end="6"/>
                                            </p:txEl>
                                          </p:spTgt>
                                        </p:tgtEl>
                                        <p:attrNameLst>
                                          <p:attrName>ppt_x</p:attrName>
                                          <p:attrName>ppt_y</p:attrName>
                                        </p:attrNameLst>
                                      </p:cBhvr>
                                    </p:animMotion>
                                    <p:animEffect transition="in" filter="fade">
                                      <p:cBhvr>
                                        <p:cTn id="47" dur="1000"/>
                                        <p:tgtEl>
                                          <p:spTgt spid="2">
                                            <p:txEl>
                                              <p:pRg st="6" end="6"/>
                                            </p:txEl>
                                          </p:spTgt>
                                        </p:tgtEl>
                                      </p:cBhvr>
                                    </p:animEffect>
                                  </p:childTnLst>
                                </p:cTn>
                              </p:par>
                              <p:par>
                                <p:cTn id="48" presetID="52" presetClass="entr" presetSubtype="0" fill="hold" grpId="0" nodeType="withEffect">
                                  <p:stCondLst>
                                    <p:cond delay="0"/>
                                  </p:stCondLst>
                                  <p:childTnLst>
                                    <p:set>
                                      <p:cBhvr>
                                        <p:cTn id="49" dur="1" fill="hold">
                                          <p:stCondLst>
                                            <p:cond delay="0"/>
                                          </p:stCondLst>
                                        </p:cTn>
                                        <p:tgtEl>
                                          <p:spTgt spid="2">
                                            <p:txEl>
                                              <p:pRg st="7" end="7"/>
                                            </p:txEl>
                                          </p:spTgt>
                                        </p:tgtEl>
                                        <p:attrNameLst>
                                          <p:attrName>style.visibility</p:attrName>
                                        </p:attrNameLst>
                                      </p:cBhvr>
                                      <p:to>
                                        <p:strVal val="visible"/>
                                      </p:to>
                                    </p:set>
                                    <p:animScale>
                                      <p:cBhvr>
                                        <p:cTn id="50" dur="1000" decel="50000" fill="hold">
                                          <p:stCondLst>
                                            <p:cond delay="0"/>
                                          </p:stCondLst>
                                        </p:cTn>
                                        <p:tgtEl>
                                          <p:spTgt spid="2">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2">
                                            <p:txEl>
                                              <p:pRg st="7" end="7"/>
                                            </p:txEl>
                                          </p:spTgt>
                                        </p:tgtEl>
                                        <p:attrNameLst>
                                          <p:attrName>ppt_x</p:attrName>
                                          <p:attrName>ppt_y</p:attrName>
                                        </p:attrNameLst>
                                      </p:cBhvr>
                                    </p:animMotion>
                                    <p:animEffect transition="in" filter="fade">
                                      <p:cBhvr>
                                        <p:cTn id="52" dur="1000"/>
                                        <p:tgtEl>
                                          <p:spTgt spid="2">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2" presetClass="entr" presetSubtype="0" fill="hold" grpId="0" nodeType="clickEffect">
                                  <p:stCondLst>
                                    <p:cond delay="0"/>
                                  </p:stCondLst>
                                  <p:childTnLst>
                                    <p:set>
                                      <p:cBhvr>
                                        <p:cTn id="56" dur="1" fill="hold">
                                          <p:stCondLst>
                                            <p:cond delay="0"/>
                                          </p:stCondLst>
                                        </p:cTn>
                                        <p:tgtEl>
                                          <p:spTgt spid="2">
                                            <p:txEl>
                                              <p:pRg st="8" end="8"/>
                                            </p:txEl>
                                          </p:spTgt>
                                        </p:tgtEl>
                                        <p:attrNameLst>
                                          <p:attrName>style.visibility</p:attrName>
                                        </p:attrNameLst>
                                      </p:cBhvr>
                                      <p:to>
                                        <p:strVal val="visible"/>
                                      </p:to>
                                    </p:set>
                                    <p:animScale>
                                      <p:cBhvr>
                                        <p:cTn id="57" dur="1000" decel="50000" fill="hold">
                                          <p:stCondLst>
                                            <p:cond delay="0"/>
                                          </p:stCondLst>
                                        </p:cTn>
                                        <p:tgtEl>
                                          <p:spTgt spid="2">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2">
                                            <p:txEl>
                                              <p:pRg st="8" end="8"/>
                                            </p:txEl>
                                          </p:spTgt>
                                        </p:tgtEl>
                                        <p:attrNameLst>
                                          <p:attrName>ppt_x</p:attrName>
                                          <p:attrName>ppt_y</p:attrName>
                                        </p:attrNameLst>
                                      </p:cBhvr>
                                    </p:animMotion>
                                    <p:animEffect transition="in" filter="fade">
                                      <p:cBhvr>
                                        <p:cTn id="59" dur="1000"/>
                                        <p:tgtEl>
                                          <p:spTgt spid="2">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2" presetClass="entr" presetSubtype="0" fill="hold" nodeType="clickEffect">
                                  <p:stCondLst>
                                    <p:cond delay="0"/>
                                  </p:stCondLst>
                                  <p:childTnLst>
                                    <p:set>
                                      <p:cBhvr>
                                        <p:cTn id="63" dur="1" fill="hold">
                                          <p:stCondLst>
                                            <p:cond delay="0"/>
                                          </p:stCondLst>
                                        </p:cTn>
                                        <p:tgtEl>
                                          <p:spTgt spid="3078"/>
                                        </p:tgtEl>
                                        <p:attrNameLst>
                                          <p:attrName>style.visibility</p:attrName>
                                        </p:attrNameLst>
                                      </p:cBhvr>
                                      <p:to>
                                        <p:strVal val="visible"/>
                                      </p:to>
                                    </p:set>
                                    <p:animScale>
                                      <p:cBhvr>
                                        <p:cTn id="64" dur="1000" decel="50000" fill="hold">
                                          <p:stCondLst>
                                            <p:cond delay="0"/>
                                          </p:stCondLst>
                                        </p:cTn>
                                        <p:tgtEl>
                                          <p:spTgt spid="307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3078"/>
                                        </p:tgtEl>
                                        <p:attrNameLst>
                                          <p:attrName>ppt_x</p:attrName>
                                          <p:attrName>ppt_y</p:attrName>
                                        </p:attrNameLst>
                                      </p:cBhvr>
                                    </p:animMotion>
                                    <p:animEffect transition="in" filter="fade">
                                      <p:cBhvr>
                                        <p:cTn id="66" dur="1000"/>
                                        <p:tgtEl>
                                          <p:spTgt spid="3078"/>
                                        </p:tgtEl>
                                      </p:cBhvr>
                                    </p:animEffect>
                                  </p:childTnLst>
                                </p:cTn>
                              </p:par>
                            </p:childTnLst>
                          </p:cTn>
                        </p:par>
                      </p:childTnLst>
                    </p:cTn>
                  </p:par>
                  <p:par>
                    <p:cTn id="67" fill="hold">
                      <p:stCondLst>
                        <p:cond delay="indefinite"/>
                      </p:stCondLst>
                      <p:childTnLst>
                        <p:par>
                          <p:cTn id="68" fill="hold">
                            <p:stCondLst>
                              <p:cond delay="0"/>
                            </p:stCondLst>
                            <p:childTnLst>
                              <p:par>
                                <p:cTn id="69" presetID="52" presetClass="entr" presetSubtype="0" fill="hold" nodeType="clickEffect">
                                  <p:stCondLst>
                                    <p:cond delay="0"/>
                                  </p:stCondLst>
                                  <p:childTnLst>
                                    <p:set>
                                      <p:cBhvr>
                                        <p:cTn id="70" dur="1" fill="hold">
                                          <p:stCondLst>
                                            <p:cond delay="0"/>
                                          </p:stCondLst>
                                        </p:cTn>
                                        <p:tgtEl>
                                          <p:spTgt spid="3079"/>
                                        </p:tgtEl>
                                        <p:attrNameLst>
                                          <p:attrName>style.visibility</p:attrName>
                                        </p:attrNameLst>
                                      </p:cBhvr>
                                      <p:to>
                                        <p:strVal val="visible"/>
                                      </p:to>
                                    </p:set>
                                    <p:animScale>
                                      <p:cBhvr>
                                        <p:cTn id="71" dur="1000" decel="50000" fill="hold">
                                          <p:stCondLst>
                                            <p:cond delay="0"/>
                                          </p:stCondLst>
                                        </p:cTn>
                                        <p:tgtEl>
                                          <p:spTgt spid="307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1000" decel="50000" fill="hold">
                                          <p:stCondLst>
                                            <p:cond delay="0"/>
                                          </p:stCondLst>
                                        </p:cTn>
                                        <p:tgtEl>
                                          <p:spTgt spid="3079"/>
                                        </p:tgtEl>
                                        <p:attrNameLst>
                                          <p:attrName>ppt_x</p:attrName>
                                          <p:attrName>ppt_y</p:attrName>
                                        </p:attrNameLst>
                                      </p:cBhvr>
                                    </p:animMotion>
                                    <p:animEffect transition="in" filter="fade">
                                      <p:cBhvr>
                                        <p:cTn id="73" dur="10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4525963"/>
          </a:xfrm>
        </p:spPr>
        <p:txBody>
          <a:bodyPr>
            <a:normAutofit/>
          </a:bodyPr>
          <a:lstStyle/>
          <a:p>
            <a:r>
              <a:rPr lang="en-US" dirty="0" smtClean="0"/>
              <a:t>Florence was the first Italian city to play an important role in the Renaissance.</a:t>
            </a:r>
          </a:p>
          <a:p>
            <a:r>
              <a:rPr lang="en-US" dirty="0" smtClean="0"/>
              <a:t>The florin, a gold coin, was used in Florence</a:t>
            </a:r>
          </a:p>
          <a:p>
            <a:r>
              <a:rPr lang="en-US" dirty="0" smtClean="0"/>
              <a:t>Florence’s wealth came from trading cloth and banking.</a:t>
            </a:r>
          </a:p>
          <a:p>
            <a:r>
              <a:rPr lang="en-US" dirty="0" smtClean="0"/>
              <a:t>Venice was the wealthiest of all, and was run by a head of state called a doge.</a:t>
            </a:r>
          </a:p>
          <a:p>
            <a:r>
              <a:rPr lang="en-US" dirty="0" smtClean="0"/>
              <a:t>Venetians built canals instead of roads due to swampy islands. </a:t>
            </a:r>
          </a:p>
          <a:p>
            <a:endParaRPr lang="en-US" dirty="0" smtClean="0"/>
          </a:p>
          <a:p>
            <a:endParaRPr lang="en-US" dirty="0"/>
          </a:p>
        </p:txBody>
      </p:sp>
      <p:sp>
        <p:nvSpPr>
          <p:cNvPr id="3" name="Title 2"/>
          <p:cNvSpPr>
            <a:spLocks noGrp="1"/>
          </p:cNvSpPr>
          <p:nvPr>
            <p:ph type="title"/>
          </p:nvPr>
        </p:nvSpPr>
        <p:spPr>
          <a:xfrm>
            <a:off x="457200" y="59119"/>
            <a:ext cx="8229600" cy="1143000"/>
          </a:xfrm>
        </p:spPr>
        <p:txBody>
          <a:bodyPr/>
          <a:lstStyle/>
          <a:p>
            <a:r>
              <a:rPr lang="en-US" dirty="0" smtClean="0"/>
              <a:t>More City-States</a:t>
            </a:r>
            <a:endParaRPr lang="en-US" dirty="0"/>
          </a:p>
        </p:txBody>
      </p:sp>
      <p:pic>
        <p:nvPicPr>
          <p:cNvPr id="4098" name="Picture 2" descr="C:\Documents and Settings\mbaptista\Local Settings\Temporary Internet Files\Content.IE5\K6E4M08T\MP900400373[1].jpg"/>
          <p:cNvPicPr>
            <a:picLocks noChangeAspect="1" noChangeArrowheads="1"/>
          </p:cNvPicPr>
          <p:nvPr/>
        </p:nvPicPr>
        <p:blipFill>
          <a:blip r:embed="rId2" cstate="print"/>
          <a:srcRect/>
          <a:stretch>
            <a:fillRect/>
          </a:stretch>
        </p:blipFill>
        <p:spPr bwMode="auto">
          <a:xfrm>
            <a:off x="1485900" y="4907676"/>
            <a:ext cx="2438400" cy="1950324"/>
          </a:xfrm>
          <a:prstGeom prst="rect">
            <a:avLst/>
          </a:prstGeom>
          <a:noFill/>
        </p:spPr>
      </p:pic>
      <p:pic>
        <p:nvPicPr>
          <p:cNvPr id="4100" name="Picture 4" descr="C:\Documents and Settings\mbaptista\Local Settings\Temporary Internet Files\Content.IE5\Q6CF8M0D\MP900403296[1].jpg"/>
          <p:cNvPicPr>
            <a:picLocks noChangeAspect="1" noChangeArrowheads="1"/>
          </p:cNvPicPr>
          <p:nvPr/>
        </p:nvPicPr>
        <p:blipFill>
          <a:blip r:embed="rId3" cstate="print"/>
          <a:srcRect/>
          <a:stretch>
            <a:fillRect/>
          </a:stretch>
        </p:blipFill>
        <p:spPr bwMode="auto">
          <a:xfrm>
            <a:off x="4933950" y="4907676"/>
            <a:ext cx="2743200" cy="1828056"/>
          </a:xfrm>
          <a:prstGeom prst="rect">
            <a:avLst/>
          </a:prstGeom>
          <a:noFill/>
        </p:spPr>
      </p:pic>
      <p:pic>
        <p:nvPicPr>
          <p:cNvPr id="7" name="Picture 6" descr="florin.jpg"/>
          <p:cNvPicPr>
            <a:picLocks noChangeAspect="1"/>
          </p:cNvPicPr>
          <p:nvPr/>
        </p:nvPicPr>
        <p:blipFill>
          <a:blip r:embed="rId4" cstate="print"/>
          <a:stretch>
            <a:fillRect/>
          </a:stretch>
        </p:blipFill>
        <p:spPr>
          <a:xfrm>
            <a:off x="5105400" y="81254"/>
            <a:ext cx="914400" cy="9099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decel="50000" fill="hold">
                                          <p:stCondLst>
                                            <p:cond delay="0"/>
                                          </p:stCondLst>
                                        </p:cTn>
                                        <p:tgtEl>
                                          <p:spTgt spid="2">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p:cTn id="19" dur="500" decel="50000" fill="hold">
                                          <p:stCondLst>
                                            <p:cond delay="0"/>
                                          </p:stCondLst>
                                        </p:cTn>
                                        <p:tgtEl>
                                          <p:spTgt spid="409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09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098"/>
                                        </p:tgtEl>
                                        <p:attrNameLst>
                                          <p:attrName>ppt_w</p:attrName>
                                        </p:attrNameLst>
                                      </p:cBhvr>
                                      <p:tavLst>
                                        <p:tav tm="0">
                                          <p:val>
                                            <p:strVal val="#ppt_w*.05"/>
                                          </p:val>
                                        </p:tav>
                                        <p:tav tm="100000">
                                          <p:val>
                                            <p:strVal val="#ppt_w"/>
                                          </p:val>
                                        </p:tav>
                                      </p:tavLst>
                                    </p:anim>
                                    <p:anim calcmode="lin" valueType="num">
                                      <p:cBhvr>
                                        <p:cTn id="22" dur="1000" fill="hold"/>
                                        <p:tgtEl>
                                          <p:spTgt spid="409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09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09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09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098"/>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anim calcmode="lin" valueType="num">
                                      <p:cBhvr>
                                        <p:cTn id="31" dur="500" decel="50000" fill="hold">
                                          <p:stCondLst>
                                            <p:cond delay="0"/>
                                          </p:stCondLst>
                                        </p:cTn>
                                        <p:tgtEl>
                                          <p:spTgt spid="2">
                                            <p:txEl>
                                              <p:pRg st="1" end="1"/>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
                                            <p:txEl>
                                              <p:pRg st="1" end="1"/>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
                                            <p:txEl>
                                              <p:pRg st="1" end="1"/>
                                            </p:txEl>
                                          </p:spTgt>
                                        </p:tgtEl>
                                        <p:attrNameLst>
                                          <p:attrName>ppt_w</p:attrName>
                                        </p:attrNameLst>
                                      </p:cBhvr>
                                      <p:tavLst>
                                        <p:tav tm="0">
                                          <p:val>
                                            <p:strVal val="#ppt_w*.05"/>
                                          </p:val>
                                        </p:tav>
                                        <p:tav tm="100000">
                                          <p:val>
                                            <p:strVal val="#ppt_w"/>
                                          </p:val>
                                        </p:tav>
                                      </p:tavLst>
                                    </p:anim>
                                    <p:anim calcmode="lin" valueType="num">
                                      <p:cBhvr>
                                        <p:cTn id="34" dur="10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
                                            <p:txEl>
                                              <p:pRg st="1" end="1"/>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
                                            <p:txEl>
                                              <p:pRg st="1" end="1"/>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
                                            <p:txEl>
                                              <p:pRg st="1" end="1"/>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 calcmode="lin" valueType="num">
                                      <p:cBhvr>
                                        <p:cTn id="43" dur="500" decel="50000" fill="hold">
                                          <p:stCondLst>
                                            <p:cond delay="0"/>
                                          </p:stCondLst>
                                        </p:cTn>
                                        <p:tgtEl>
                                          <p:spTgt spid="2">
                                            <p:txEl>
                                              <p:pRg st="2" end="2"/>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2">
                                            <p:txEl>
                                              <p:pRg st="2" end="2"/>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2">
                                            <p:txEl>
                                              <p:pRg st="2" end="2"/>
                                            </p:txEl>
                                          </p:spTgt>
                                        </p:tgtEl>
                                        <p:attrNameLst>
                                          <p:attrName>ppt_w</p:attrName>
                                        </p:attrNameLst>
                                      </p:cBhvr>
                                      <p:tavLst>
                                        <p:tav tm="0">
                                          <p:val>
                                            <p:strVal val="#ppt_w*.05"/>
                                          </p:val>
                                        </p:tav>
                                        <p:tav tm="100000">
                                          <p:val>
                                            <p:strVal val="#ppt_w"/>
                                          </p:val>
                                        </p:tav>
                                      </p:tavLst>
                                    </p:anim>
                                    <p:anim calcmode="lin" valueType="num">
                                      <p:cBhvr>
                                        <p:cTn id="46" dur="1000" fill="hold"/>
                                        <p:tgtEl>
                                          <p:spTgt spid="2">
                                            <p:txEl>
                                              <p:pRg st="2" end="2"/>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2">
                                            <p:txEl>
                                              <p:pRg st="2" end="2"/>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2">
                                            <p:txEl>
                                              <p:pRg st="2" end="2"/>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2">
                                            <p:txEl>
                                              <p:pRg st="2" end="2"/>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2">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58" dur="1000" fill="hold"/>
                                        <p:tgtEl>
                                          <p:spTgt spid="7"/>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 calcmode="lin" valueType="num">
                                      <p:cBhvr>
                                        <p:cTn id="67" dur="500" decel="50000" fill="hold">
                                          <p:stCondLst>
                                            <p:cond delay="0"/>
                                          </p:stCondLst>
                                        </p:cTn>
                                        <p:tgtEl>
                                          <p:spTgt spid="2">
                                            <p:txEl>
                                              <p:pRg st="3" end="3"/>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2">
                                            <p:txEl>
                                              <p:pRg st="3" end="3"/>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2">
                                            <p:txEl>
                                              <p:pRg st="3" end="3"/>
                                            </p:txEl>
                                          </p:spTgt>
                                        </p:tgtEl>
                                        <p:attrNameLst>
                                          <p:attrName>ppt_w</p:attrName>
                                        </p:attrNameLst>
                                      </p:cBhvr>
                                      <p:tavLst>
                                        <p:tav tm="0">
                                          <p:val>
                                            <p:strVal val="#ppt_w*.05"/>
                                          </p:val>
                                        </p:tav>
                                        <p:tav tm="100000">
                                          <p:val>
                                            <p:strVal val="#ppt_w"/>
                                          </p:val>
                                        </p:tav>
                                      </p:tavLst>
                                    </p:anim>
                                    <p:anim calcmode="lin" valueType="num">
                                      <p:cBhvr>
                                        <p:cTn id="70" dur="1000" fill="hold"/>
                                        <p:tgtEl>
                                          <p:spTgt spid="2">
                                            <p:txEl>
                                              <p:pRg st="3" end="3"/>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2">
                                            <p:txEl>
                                              <p:pRg st="3" end="3"/>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2">
                                            <p:txEl>
                                              <p:pRg st="3" end="3"/>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2">
                                            <p:txEl>
                                              <p:pRg st="3" end="3"/>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2">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 calcmode="lin" valueType="num">
                                      <p:cBhvr>
                                        <p:cTn id="79" dur="500" decel="50000" fill="hold">
                                          <p:stCondLst>
                                            <p:cond delay="0"/>
                                          </p:stCondLst>
                                        </p:cTn>
                                        <p:tgtEl>
                                          <p:spTgt spid="2">
                                            <p:txEl>
                                              <p:pRg st="4" end="4"/>
                                            </p:txEl>
                                          </p:spTgt>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2">
                                            <p:txEl>
                                              <p:pRg st="4" end="4"/>
                                            </p:txEl>
                                          </p:spTgt>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2">
                                            <p:txEl>
                                              <p:pRg st="4" end="4"/>
                                            </p:txEl>
                                          </p:spTgt>
                                        </p:tgtEl>
                                        <p:attrNameLst>
                                          <p:attrName>ppt_w</p:attrName>
                                        </p:attrNameLst>
                                      </p:cBhvr>
                                      <p:tavLst>
                                        <p:tav tm="0">
                                          <p:val>
                                            <p:strVal val="#ppt_w*.05"/>
                                          </p:val>
                                        </p:tav>
                                        <p:tav tm="100000">
                                          <p:val>
                                            <p:strVal val="#ppt_w"/>
                                          </p:val>
                                        </p:tav>
                                      </p:tavLst>
                                    </p:anim>
                                    <p:anim calcmode="lin" valueType="num">
                                      <p:cBhvr>
                                        <p:cTn id="82" dur="1000" fill="hold"/>
                                        <p:tgtEl>
                                          <p:spTgt spid="2">
                                            <p:txEl>
                                              <p:pRg st="4" end="4"/>
                                            </p:txEl>
                                          </p:spTgt>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2">
                                            <p:txEl>
                                              <p:pRg st="4" end="4"/>
                                            </p:txEl>
                                          </p:spTgt>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2">
                                            <p:txEl>
                                              <p:pRg st="4" end="4"/>
                                            </p:txEl>
                                          </p:spTgt>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2">
                                            <p:txEl>
                                              <p:pRg st="4" end="4"/>
                                            </p:txEl>
                                          </p:spTgt>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2">
                                            <p:txEl>
                                              <p:pRg st="4" end="4"/>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5" presetClass="entr" presetSubtype="0" fill="hold" nodeType="clickEffect">
                                  <p:stCondLst>
                                    <p:cond delay="0"/>
                                  </p:stCondLst>
                                  <p:childTnLst>
                                    <p:set>
                                      <p:cBhvr>
                                        <p:cTn id="90" dur="1" fill="hold">
                                          <p:stCondLst>
                                            <p:cond delay="0"/>
                                          </p:stCondLst>
                                        </p:cTn>
                                        <p:tgtEl>
                                          <p:spTgt spid="4100"/>
                                        </p:tgtEl>
                                        <p:attrNameLst>
                                          <p:attrName>style.visibility</p:attrName>
                                        </p:attrNameLst>
                                      </p:cBhvr>
                                      <p:to>
                                        <p:strVal val="visible"/>
                                      </p:to>
                                    </p:set>
                                    <p:anim calcmode="lin" valueType="num">
                                      <p:cBhvr>
                                        <p:cTn id="91" dur="500" decel="50000" fill="hold">
                                          <p:stCondLst>
                                            <p:cond delay="0"/>
                                          </p:stCondLst>
                                        </p:cTn>
                                        <p:tgtEl>
                                          <p:spTgt spid="4100"/>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4100"/>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4100"/>
                                        </p:tgtEl>
                                        <p:attrNameLst>
                                          <p:attrName>ppt_w</p:attrName>
                                        </p:attrNameLst>
                                      </p:cBhvr>
                                      <p:tavLst>
                                        <p:tav tm="0">
                                          <p:val>
                                            <p:strVal val="#ppt_w*.05"/>
                                          </p:val>
                                        </p:tav>
                                        <p:tav tm="100000">
                                          <p:val>
                                            <p:strVal val="#ppt_w"/>
                                          </p:val>
                                        </p:tav>
                                      </p:tavLst>
                                    </p:anim>
                                    <p:anim calcmode="lin" valueType="num">
                                      <p:cBhvr>
                                        <p:cTn id="94" dur="1000" fill="hold"/>
                                        <p:tgtEl>
                                          <p:spTgt spid="4100"/>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4100"/>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4100"/>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4100"/>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7239000" cy="4525963"/>
          </a:xfrm>
        </p:spPr>
        <p:txBody>
          <a:bodyPr/>
          <a:lstStyle/>
          <a:p>
            <a:r>
              <a:rPr lang="en-US" dirty="0" smtClean="0"/>
              <a:t>Venetians became expert shipbuilders because their city was built on swampy islands.</a:t>
            </a:r>
          </a:p>
          <a:p>
            <a:r>
              <a:rPr lang="en-US" dirty="0" smtClean="0"/>
              <a:t>Some believed Florence’s greatness was due to:</a:t>
            </a:r>
          </a:p>
          <a:p>
            <a:pPr lvl="1"/>
            <a:r>
              <a:rPr lang="en-US" dirty="0" smtClean="0"/>
              <a:t>Superior military</a:t>
            </a:r>
          </a:p>
          <a:p>
            <a:pPr lvl="1"/>
            <a:r>
              <a:rPr lang="en-US" dirty="0" smtClean="0"/>
              <a:t>Great scholars</a:t>
            </a:r>
          </a:p>
          <a:p>
            <a:pPr lvl="1"/>
            <a:r>
              <a:rPr lang="en-US" dirty="0" smtClean="0"/>
              <a:t>Exemplary government</a:t>
            </a:r>
          </a:p>
          <a:p>
            <a:r>
              <a:rPr lang="en-US" dirty="0" smtClean="0"/>
              <a:t>Italians were excellent warriors because of their intelligence and cunning.</a:t>
            </a:r>
          </a:p>
          <a:p>
            <a:endParaRPr lang="en-US" dirty="0" smtClean="0"/>
          </a:p>
        </p:txBody>
      </p:sp>
      <p:sp>
        <p:nvSpPr>
          <p:cNvPr id="3" name="Title 2"/>
          <p:cNvSpPr>
            <a:spLocks noGrp="1"/>
          </p:cNvSpPr>
          <p:nvPr>
            <p:ph type="title"/>
          </p:nvPr>
        </p:nvSpPr>
        <p:spPr/>
        <p:txBody>
          <a:bodyPr/>
          <a:lstStyle/>
          <a:p>
            <a:r>
              <a:rPr lang="en-US" dirty="0" smtClean="0"/>
              <a:t>Italian Accomplishments</a:t>
            </a:r>
            <a:endParaRPr lang="en-US" dirty="0"/>
          </a:p>
        </p:txBody>
      </p:sp>
      <p:pic>
        <p:nvPicPr>
          <p:cNvPr id="1027" name="Picture 3" descr="C:\Documents and Settings\mbaptista\Local Settings\Temporary Internet Files\Content.IE5\S3CGZD9M\MP900403825[1].jpg"/>
          <p:cNvPicPr>
            <a:picLocks noChangeAspect="1" noChangeArrowheads="1"/>
          </p:cNvPicPr>
          <p:nvPr/>
        </p:nvPicPr>
        <p:blipFill>
          <a:blip r:embed="rId2" cstate="print"/>
          <a:srcRect/>
          <a:stretch>
            <a:fillRect/>
          </a:stretch>
        </p:blipFill>
        <p:spPr bwMode="auto">
          <a:xfrm>
            <a:off x="6553200" y="5257800"/>
            <a:ext cx="2057400" cy="1371042"/>
          </a:xfrm>
          <a:prstGeom prst="rect">
            <a:avLst/>
          </a:prstGeom>
          <a:noFill/>
        </p:spPr>
      </p:pic>
      <p:pic>
        <p:nvPicPr>
          <p:cNvPr id="1028" name="Picture 4" descr="C:\Documents and Settings\mbaptista\Local Settings\Temporary Internet Files\Content.IE5\A0I991O5\MP900425469[1].jpg"/>
          <p:cNvPicPr>
            <a:picLocks noChangeAspect="1" noChangeArrowheads="1"/>
          </p:cNvPicPr>
          <p:nvPr/>
        </p:nvPicPr>
        <p:blipFill>
          <a:blip r:embed="rId3" cstate="print"/>
          <a:srcRect/>
          <a:stretch>
            <a:fillRect/>
          </a:stretch>
        </p:blipFill>
        <p:spPr bwMode="auto">
          <a:xfrm>
            <a:off x="7620000" y="2514600"/>
            <a:ext cx="1321445" cy="19812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2" presetClass="entr" presetSubtype="0" fill="hold" nodeType="clickEffect">
                                  <p:stCondLst>
                                    <p:cond delay="0"/>
                                  </p:stCondLst>
                                  <p:childTnLst>
                                    <p:set>
                                      <p:cBhvr>
                                        <p:cTn id="36" dur="1" fill="hold">
                                          <p:stCondLst>
                                            <p:cond delay="0"/>
                                          </p:stCondLst>
                                        </p:cTn>
                                        <p:tgtEl>
                                          <p:spTgt spid="1027"/>
                                        </p:tgtEl>
                                        <p:attrNameLst>
                                          <p:attrName>style.visibility</p:attrName>
                                        </p:attrNameLst>
                                      </p:cBhvr>
                                      <p:to>
                                        <p:strVal val="visible"/>
                                      </p:to>
                                    </p:set>
                                    <p:animScale>
                                      <p:cBhvr>
                                        <p:cTn id="37" dur="1000" decel="50000" fill="hold">
                                          <p:stCondLst>
                                            <p:cond delay="0"/>
                                          </p:stCondLst>
                                        </p:cTn>
                                        <p:tgtEl>
                                          <p:spTgt spid="10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027"/>
                                        </p:tgtEl>
                                        <p:attrNameLst>
                                          <p:attrName>ppt_x</p:attrName>
                                          <p:attrName>ppt_y</p:attrName>
                                        </p:attrNameLst>
                                      </p:cBhvr>
                                    </p:animMotion>
                                    <p:animEffect transition="in" filter="fade">
                                      <p:cBhvr>
                                        <p:cTn id="39" dur="1000"/>
                                        <p:tgtEl>
                                          <p:spTgt spid="1027"/>
                                        </p:tgtEl>
                                      </p:cBhvr>
                                    </p:animEffect>
                                  </p:childTnLst>
                                </p:cTn>
                              </p:par>
                            </p:childTnLst>
                          </p:cTn>
                        </p:par>
                      </p:childTnLst>
                    </p:cTn>
                  </p:par>
                  <p:par>
                    <p:cTn id="40" fill="hold">
                      <p:stCondLst>
                        <p:cond delay="indefinite"/>
                      </p:stCondLst>
                      <p:childTnLst>
                        <p:par>
                          <p:cTn id="41" fill="hold">
                            <p:stCondLst>
                              <p:cond delay="0"/>
                            </p:stCondLst>
                            <p:childTnLst>
                              <p:par>
                                <p:cTn id="42" presetID="52" presetClass="entr" presetSubtype="0" fill="hold" nodeType="clickEffect">
                                  <p:stCondLst>
                                    <p:cond delay="0"/>
                                  </p:stCondLst>
                                  <p:childTnLst>
                                    <p:set>
                                      <p:cBhvr>
                                        <p:cTn id="43" dur="1" fill="hold">
                                          <p:stCondLst>
                                            <p:cond delay="0"/>
                                          </p:stCondLst>
                                        </p:cTn>
                                        <p:tgtEl>
                                          <p:spTgt spid="1028"/>
                                        </p:tgtEl>
                                        <p:attrNameLst>
                                          <p:attrName>style.visibility</p:attrName>
                                        </p:attrNameLst>
                                      </p:cBhvr>
                                      <p:to>
                                        <p:strVal val="visible"/>
                                      </p:to>
                                    </p:set>
                                    <p:animScale>
                                      <p:cBhvr>
                                        <p:cTn id="44" dur="1000" decel="50000" fill="hold">
                                          <p:stCondLst>
                                            <p:cond delay="0"/>
                                          </p:stCondLst>
                                        </p:cTn>
                                        <p:tgtEl>
                                          <p:spTgt spid="10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1028"/>
                                        </p:tgtEl>
                                        <p:attrNameLst>
                                          <p:attrName>ppt_x</p:attrName>
                                          <p:attrName>ppt_y</p:attrName>
                                        </p:attrNameLst>
                                      </p:cBhvr>
                                    </p:animMotion>
                                    <p:animEffect transition="in" filter="fade">
                                      <p:cBhvr>
                                        <p:cTn id="46"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3563</TotalTime>
  <Words>1213</Words>
  <Application>Microsoft Office PowerPoint</Application>
  <PresentationFormat>On-screen Show (4:3)</PresentationFormat>
  <Paragraphs>135</Paragraphs>
  <Slides>22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Calibri</vt:lpstr>
      <vt:lpstr>Lucida Sans Unicode</vt:lpstr>
      <vt:lpstr>Verdana</vt:lpstr>
      <vt:lpstr>Wingdings 2</vt:lpstr>
      <vt:lpstr>Wingdings 3</vt:lpstr>
      <vt:lpstr>Concourse</vt:lpstr>
      <vt:lpstr>The Renaissance</vt:lpstr>
      <vt:lpstr>Foldables, pg. 381</vt:lpstr>
      <vt:lpstr>Chapter 7, Section 1 Terms</vt:lpstr>
      <vt:lpstr>Answers to Section 1 questions:</vt:lpstr>
      <vt:lpstr>Continued:</vt:lpstr>
      <vt:lpstr>The Italian Renaissance (1.1)</vt:lpstr>
      <vt:lpstr>Italian City-States</vt:lpstr>
      <vt:lpstr>More City-States</vt:lpstr>
      <vt:lpstr>Italian Accomplishments</vt:lpstr>
      <vt:lpstr>Famous People</vt:lpstr>
      <vt:lpstr>Chapter 7, Section 2 Terms/Questions</vt:lpstr>
      <vt:lpstr>Humanism</vt:lpstr>
      <vt:lpstr>Leonardo DaVinci</vt:lpstr>
      <vt:lpstr>Literature and Ideas</vt:lpstr>
      <vt:lpstr>More great ideas</vt:lpstr>
      <vt:lpstr>Section 2 Questions</vt:lpstr>
      <vt:lpstr>Chapter 7, Section 3 Terms</vt:lpstr>
      <vt:lpstr>Artists in Renaissance Italy</vt:lpstr>
      <vt:lpstr>Artists and their works</vt:lpstr>
      <vt:lpstr>Spread of the Renaissance</vt:lpstr>
      <vt:lpstr>Artists and their Techniques</vt:lpstr>
      <vt:lpstr>Section 3 Questions</vt:lpstr>
    </vt:vector>
  </TitlesOfParts>
  <Company>Tracy Unified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Renaissance</dc:title>
  <dc:creator>Michelle Baptista</dc:creator>
  <cp:lastModifiedBy>Baptista, Michelle</cp:lastModifiedBy>
  <cp:revision>94</cp:revision>
  <dcterms:created xsi:type="dcterms:W3CDTF">2012-02-29T17:47:47Z</dcterms:created>
  <dcterms:modified xsi:type="dcterms:W3CDTF">2017-03-13T20:47:41Z</dcterms:modified>
</cp:coreProperties>
</file>